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73" r:id="rId3"/>
    <p:sldId id="374" r:id="rId4"/>
    <p:sldId id="387" r:id="rId5"/>
    <p:sldId id="377" r:id="rId6"/>
    <p:sldId id="375" r:id="rId7"/>
    <p:sldId id="363" r:id="rId8"/>
    <p:sldId id="376" r:id="rId9"/>
    <p:sldId id="388" r:id="rId10"/>
    <p:sldId id="386" r:id="rId11"/>
    <p:sldId id="389" r:id="rId12"/>
    <p:sldId id="368" r:id="rId13"/>
    <p:sldId id="378" r:id="rId14"/>
    <p:sldId id="379" r:id="rId15"/>
    <p:sldId id="380" r:id="rId16"/>
    <p:sldId id="381" r:id="rId17"/>
    <p:sldId id="382" r:id="rId18"/>
    <p:sldId id="383" r:id="rId19"/>
    <p:sldId id="384" r:id="rId20"/>
    <p:sldId id="38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99"/>
    <a:srgbClr val="9A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7" autoAdjust="0"/>
  </p:normalViewPr>
  <p:slideViewPr>
    <p:cSldViewPr snapToGrid="0">
      <p:cViewPr varScale="1">
        <p:scale>
          <a:sx n="70" d="100"/>
          <a:sy n="70" d="100"/>
        </p:scale>
        <p:origin x="90" y="10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8F3AF-BD69-42EE-87C2-A4EDE4C95439}" type="datetimeFigureOut">
              <a:rPr lang="en-US" smtClean="0"/>
              <a:t>3/16/2018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6FDA8-7BE9-448E-B192-409747B91C6B}" type="slidenum">
              <a:rPr lang="en-US" smtClean="0"/>
              <a:t>‹#›</a:t>
            </a:fld>
            <a:endParaRPr lang="en-US"/>
          </a:p>
        </p:txBody>
      </p:sp>
    </p:spTree>
    <p:extLst>
      <p:ext uri="{BB962C8B-B14F-4D97-AF65-F5344CB8AC3E}">
        <p14:creationId xmlns:p14="http://schemas.microsoft.com/office/powerpoint/2010/main" val="1136455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tead.cc/airspy.html?acc=cfcd208495d565ef66e7dff9f98764da"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nuand.com/" TargetMode="External"/><Relationship Id="rId5" Type="http://schemas.openxmlformats.org/officeDocument/2006/relationships/hyperlink" Target="https://greatscottgadgets.com/hackrf/" TargetMode="External"/><Relationship Id="rId4" Type="http://schemas.openxmlformats.org/officeDocument/2006/relationships/hyperlink" Target="http://www.sdrplay.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ddit.com/r/RTLSDR/comments/1r5d6l/32_mss_on_usb_30_ports_without_lost_sampl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a:t>
            </a:fld>
            <a:endParaRPr lang="en-US"/>
          </a:p>
        </p:txBody>
      </p:sp>
    </p:spTree>
    <p:extLst>
      <p:ext uri="{BB962C8B-B14F-4D97-AF65-F5344CB8AC3E}">
        <p14:creationId xmlns:p14="http://schemas.microsoft.com/office/powerpoint/2010/main" val="551215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10</a:t>
            </a:fld>
            <a:endParaRPr lang="en-US"/>
          </a:p>
        </p:txBody>
      </p:sp>
    </p:spTree>
    <p:extLst>
      <p:ext uri="{BB962C8B-B14F-4D97-AF65-F5344CB8AC3E}">
        <p14:creationId xmlns:p14="http://schemas.microsoft.com/office/powerpoint/2010/main" val="121112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11</a:t>
            </a:fld>
            <a:endParaRPr lang="en-US"/>
          </a:p>
        </p:txBody>
      </p:sp>
    </p:spTree>
    <p:extLst>
      <p:ext uri="{BB962C8B-B14F-4D97-AF65-F5344CB8AC3E}">
        <p14:creationId xmlns:p14="http://schemas.microsoft.com/office/powerpoint/2010/main" val="277095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12</a:t>
            </a:fld>
            <a:endParaRPr lang="en-US"/>
          </a:p>
        </p:txBody>
      </p:sp>
    </p:spTree>
    <p:extLst>
      <p:ext uri="{BB962C8B-B14F-4D97-AF65-F5344CB8AC3E}">
        <p14:creationId xmlns:p14="http://schemas.microsoft.com/office/powerpoint/2010/main" val="3335222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13</a:t>
            </a:fld>
            <a:endParaRPr lang="en-US"/>
          </a:p>
        </p:txBody>
      </p:sp>
    </p:spTree>
    <p:extLst>
      <p:ext uri="{BB962C8B-B14F-4D97-AF65-F5344CB8AC3E}">
        <p14:creationId xmlns:p14="http://schemas.microsoft.com/office/powerpoint/2010/main" val="259288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software defined radios better than the RTL-SDR, but they all come at a higher price. Currently we think that the </a:t>
            </a:r>
            <a:r>
              <a:rPr lang="en-US" dirty="0" err="1">
                <a:hlinkClick r:id="rId3"/>
              </a:rPr>
              <a:t>Airspy</a:t>
            </a:r>
            <a:r>
              <a:rPr lang="en-US" dirty="0"/>
              <a:t> ($199) and </a:t>
            </a:r>
            <a:r>
              <a:rPr lang="en-US" dirty="0" err="1">
                <a:hlinkClick r:id="rId4"/>
              </a:rPr>
              <a:t>SDRPlay</a:t>
            </a:r>
            <a:r>
              <a:rPr lang="en-US" dirty="0"/>
              <a:t> ($149) SDR’s are the best low cost RX only SDR’s. Then there are the </a:t>
            </a:r>
            <a:r>
              <a:rPr lang="en-US" dirty="0" err="1">
                <a:hlinkClick r:id="rId5"/>
              </a:rPr>
              <a:t>HackRF</a:t>
            </a:r>
            <a:r>
              <a:rPr lang="en-US" dirty="0"/>
              <a:t> ($300USD) and </a:t>
            </a:r>
            <a:r>
              <a:rPr lang="en-US" dirty="0" err="1">
                <a:hlinkClick r:id="rId6"/>
              </a:rPr>
              <a:t>BladeRF</a:t>
            </a:r>
            <a:r>
              <a:rPr lang="en-US" dirty="0"/>
              <a:t> SDRs ($420 and $650), which can both transmit and receive.</a:t>
            </a:r>
          </a:p>
        </p:txBody>
      </p:sp>
      <p:sp>
        <p:nvSpPr>
          <p:cNvPr id="4" name="Slide Number Placeholder 3"/>
          <p:cNvSpPr>
            <a:spLocks noGrp="1"/>
          </p:cNvSpPr>
          <p:nvPr>
            <p:ph type="sldNum" sz="quarter" idx="10"/>
          </p:nvPr>
        </p:nvSpPr>
        <p:spPr/>
        <p:txBody>
          <a:bodyPr/>
          <a:lstStyle/>
          <a:p>
            <a:fld id="{51AE4E65-0C36-4414-BCF0-BCC4FE8F93B8}" type="slidenum">
              <a:rPr lang="en-US" smtClean="0"/>
              <a:t>14</a:t>
            </a:fld>
            <a:endParaRPr lang="en-US"/>
          </a:p>
        </p:txBody>
      </p:sp>
    </p:spTree>
    <p:extLst>
      <p:ext uri="{BB962C8B-B14F-4D97-AF65-F5344CB8AC3E}">
        <p14:creationId xmlns:p14="http://schemas.microsoft.com/office/powerpoint/2010/main" val="3354841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safe sample rate is 2.56 MS/s but </a:t>
            </a:r>
            <a:r>
              <a:rPr lang="en-US" dirty="0">
                <a:hlinkClick r:id="rId3"/>
              </a:rPr>
              <a:t>in some situations</a:t>
            </a:r>
            <a:r>
              <a:rPr lang="en-US" dirty="0"/>
              <a:t> up to 3.2 MS/s works without USB dropping samples (RTL2832U drops them internally). </a:t>
            </a:r>
          </a:p>
        </p:txBody>
      </p:sp>
      <p:sp>
        <p:nvSpPr>
          <p:cNvPr id="4" name="Slide Number Placeholder 3"/>
          <p:cNvSpPr>
            <a:spLocks noGrp="1"/>
          </p:cNvSpPr>
          <p:nvPr>
            <p:ph type="sldNum" sz="quarter" idx="10"/>
          </p:nvPr>
        </p:nvSpPr>
        <p:spPr/>
        <p:txBody>
          <a:bodyPr/>
          <a:lstStyle/>
          <a:p>
            <a:fld id="{51AE4E65-0C36-4414-BCF0-BCC4FE8F93B8}" type="slidenum">
              <a:rPr lang="en-US" smtClean="0"/>
              <a:t>15</a:t>
            </a:fld>
            <a:endParaRPr lang="en-US"/>
          </a:p>
        </p:txBody>
      </p:sp>
    </p:spTree>
    <p:extLst>
      <p:ext uri="{BB962C8B-B14F-4D97-AF65-F5344CB8AC3E}">
        <p14:creationId xmlns:p14="http://schemas.microsoft.com/office/powerpoint/2010/main" val="189218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2</a:t>
            </a:fld>
            <a:endParaRPr lang="en-US"/>
          </a:p>
        </p:txBody>
      </p:sp>
    </p:spTree>
    <p:extLst>
      <p:ext uri="{BB962C8B-B14F-4D97-AF65-F5344CB8AC3E}">
        <p14:creationId xmlns:p14="http://schemas.microsoft.com/office/powerpoint/2010/main" val="348008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3</a:t>
            </a:fld>
            <a:endParaRPr lang="en-US"/>
          </a:p>
        </p:txBody>
      </p:sp>
    </p:spTree>
    <p:extLst>
      <p:ext uri="{BB962C8B-B14F-4D97-AF65-F5344CB8AC3E}">
        <p14:creationId xmlns:p14="http://schemas.microsoft.com/office/powerpoint/2010/main" val="265443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4</a:t>
            </a:fld>
            <a:endParaRPr lang="en-US"/>
          </a:p>
        </p:txBody>
      </p:sp>
    </p:spTree>
    <p:extLst>
      <p:ext uri="{BB962C8B-B14F-4D97-AF65-F5344CB8AC3E}">
        <p14:creationId xmlns:p14="http://schemas.microsoft.com/office/powerpoint/2010/main" val="320232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5</a:t>
            </a:fld>
            <a:endParaRPr lang="en-US"/>
          </a:p>
        </p:txBody>
      </p:sp>
    </p:spTree>
    <p:extLst>
      <p:ext uri="{BB962C8B-B14F-4D97-AF65-F5344CB8AC3E}">
        <p14:creationId xmlns:p14="http://schemas.microsoft.com/office/powerpoint/2010/main" val="110722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6</a:t>
            </a:fld>
            <a:endParaRPr lang="en-US"/>
          </a:p>
        </p:txBody>
      </p:sp>
    </p:spTree>
    <p:extLst>
      <p:ext uri="{BB962C8B-B14F-4D97-AF65-F5344CB8AC3E}">
        <p14:creationId xmlns:p14="http://schemas.microsoft.com/office/powerpoint/2010/main" val="222191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7</a:t>
            </a:fld>
            <a:endParaRPr lang="en-US"/>
          </a:p>
        </p:txBody>
      </p:sp>
    </p:spTree>
    <p:extLst>
      <p:ext uri="{BB962C8B-B14F-4D97-AF65-F5344CB8AC3E}">
        <p14:creationId xmlns:p14="http://schemas.microsoft.com/office/powerpoint/2010/main" val="338342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8</a:t>
            </a:fld>
            <a:endParaRPr lang="en-US"/>
          </a:p>
        </p:txBody>
      </p:sp>
    </p:spTree>
    <p:extLst>
      <p:ext uri="{BB962C8B-B14F-4D97-AF65-F5344CB8AC3E}">
        <p14:creationId xmlns:p14="http://schemas.microsoft.com/office/powerpoint/2010/main" val="369618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9</a:t>
            </a:fld>
            <a:endParaRPr lang="en-US"/>
          </a:p>
        </p:txBody>
      </p:sp>
    </p:spTree>
    <p:extLst>
      <p:ext uri="{BB962C8B-B14F-4D97-AF65-F5344CB8AC3E}">
        <p14:creationId xmlns:p14="http://schemas.microsoft.com/office/powerpoint/2010/main" val="381262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D90069-7F1A-4603-BAFB-FF9F9580AC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6F55A867-B263-4697-AE67-B4668D251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8320A91-7EE6-44E4-8CC2-85736890E4EC}"/>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02254AC1-586E-4655-BACE-10CBEDDAF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D053269-3EEA-4BE5-9EE3-2792C31DC4A7}"/>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99628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D769D5-31D6-4DA5-ABB5-AB1C6F9232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31BDEAF9-FDF8-42EA-A64D-664989469E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E660F972-5BFF-4021-96A8-129E5484D337}"/>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2EB77EB4-D72C-4D03-BA71-0A70192D1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F1CD004-A354-4E86-8D40-1C3B2C9AAC51}"/>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79422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234A9C13-994C-41FB-BEFE-B0CBBFF4C9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D15411B3-2D29-4A1E-AAA5-515BC8AE37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DEC1AF-7B4F-404B-A355-F7D0A055C001}"/>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C789BD2E-55A2-451A-9CA9-98CA92552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27F09D1-340E-41A7-B66F-395006FE7ADF}"/>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0809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1C4F72-F12B-47E1-8C49-62F4CEDAA9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81E16A3-ED0A-4581-8478-1380E84F3B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D24EDC-8FD7-4FB6-95DF-8344D8C2D436}"/>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10B70D5B-ECB3-4781-9EEB-05D8418DA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BE14889-6A88-4F66-B829-8C0DE5C00E8D}"/>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8392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A158E14-EC0F-4498-8BE2-DDB246061D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F3217901-8AD5-417F-8960-53B338FE5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A0E7F80-DBF8-4C29-9813-5D5AE9615AD9}"/>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3687057E-7952-4DE5-A960-1246C5BAD1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9F4AC47-8810-452D-B0C4-6BD6493913D3}"/>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16182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43B8C41-7C7F-49F2-BE8D-750AC4613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F227813-4746-474B-818D-404CC765876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0185ED6F-97B1-464E-96A2-369937763D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0DBDA37E-6BEB-479D-B661-08A6BB5A10E1}"/>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76AFA373-8A6A-496C-BDDB-37B109BCAD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7D09EAE1-70FD-42D8-A8A3-7B832E2F7846}"/>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89534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9BF818-E1C7-4AFA-8F24-4753821493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F60D2152-BCCA-49FB-819C-E8DAABE15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62BDF743-17A8-420C-8C97-FA45F5AF30C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54F28E93-5360-4277-9647-ED35E4A6A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9C64166-E7CA-4824-9F53-C94DC8F6A58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05171365-0F50-4423-AFAE-2EDC6E46978A}"/>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8" name="页脚占位符 7">
            <a:extLst>
              <a:ext uri="{FF2B5EF4-FFF2-40B4-BE49-F238E27FC236}">
                <a16:creationId xmlns="" xmlns:a16="http://schemas.microsoft.com/office/drawing/2014/main" id="{1319AA17-B290-41FD-9809-D180D9C6D1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2BD79649-519A-4F14-9345-28CFDA72D945}"/>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3188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F29834-8046-4684-88A4-3B0724A2EF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BED08F85-9D39-4439-A62C-F22B4470D378}"/>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4" name="页脚占位符 3">
            <a:extLst>
              <a:ext uri="{FF2B5EF4-FFF2-40B4-BE49-F238E27FC236}">
                <a16:creationId xmlns="" xmlns:a16="http://schemas.microsoft.com/office/drawing/2014/main" id="{EC3A855F-B26D-49B0-997D-A71F4EAFD7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BCB876FC-C84F-4CCC-B2C6-BA4D615291BB}"/>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121556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CFDE808A-B2C4-4B78-B066-8C5672C40FDC}"/>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3" name="页脚占位符 2">
            <a:extLst>
              <a:ext uri="{FF2B5EF4-FFF2-40B4-BE49-F238E27FC236}">
                <a16:creationId xmlns="" xmlns:a16="http://schemas.microsoft.com/office/drawing/2014/main" id="{EC225E56-C52C-4FFD-8A7C-0AB8FC9D4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8D8C6D6C-984F-4FCE-9429-9777EB019120}"/>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56527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AB49A76-B483-4B90-AC7E-6D6029300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529DDC76-65D3-491D-9D67-B0109BA371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BAE019B-4D13-4407-9271-647A3F92E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C9BC3441-B245-423B-8ED1-19C25C70D0D3}"/>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A304B26C-97ED-4DD3-99DE-F700E29594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0283B03-56CA-474F-AD29-16E76E2B8598}"/>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60077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1E573A-89AB-4377-90E5-4AD7FB23B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ADFDA18-77C5-404C-BA8F-5ECE8EDDE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76F3B968-1B90-46A5-8EF5-B9E52A11E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7E618151-B3EF-4733-A064-5F9D9BBC3D44}"/>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711876AE-A1E8-4AE2-9F68-95B3D96376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9FDB077-8AA9-4894-B53F-1F7521C91419}"/>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24848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28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97960A5-2C4E-4443-8326-A14AB45FC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4DDB157-BD16-44CF-A895-10E63B2999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D0E61494-48C8-4F08-90E0-F7436961A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C918F390-605C-4809-AF8C-C64EEF54E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2A47BE8C-E29F-48BA-8189-AF4AAF1FD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8407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rtl-sdr.com/" TargetMode="External"/><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youtube.com/watch?v=jptYYiHth8U" TargetMode="External"/><Relationship Id="rId5" Type="http://schemas.openxmlformats.org/officeDocument/2006/relationships/hyperlink" Target="http://www.radioreference.com/" TargetMode="External"/><Relationship Id="rId10" Type="http://schemas.openxmlformats.org/officeDocument/2006/relationships/image" Target="../media/image16.png"/><Relationship Id="rId4" Type="http://schemas.openxmlformats.org/officeDocument/2006/relationships/hyperlink" Target="http://www.coherent-receiver.com/" TargetMode="Externa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r.osmocom.org/trac/wiki/rtl-sd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wikipedia.org/wiki/Software-defined_radio" TargetMode="External"/><Relationship Id="rId4" Type="http://schemas.openxmlformats.org/officeDocument/2006/relationships/hyperlink" Target="http://www.ni.com/tutorial/4805/e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8Wzb1mgZ0E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ejeez/rtl_coherent" TargetMode="External"/><Relationship Id="rId2" Type="http://schemas.openxmlformats.org/officeDocument/2006/relationships/hyperlink" Target="http://superkuh.com/rtlsdr.html" TargetMode="External"/><Relationship Id="rId1" Type="http://schemas.openxmlformats.org/officeDocument/2006/relationships/slideLayout" Target="../slideLayouts/slideLayout2.xml"/><Relationship Id="rId6" Type="http://schemas.openxmlformats.org/officeDocument/2006/relationships/hyperlink" Target="https://www.rtl-sdr.com/buy-rtl-sdr-dvb-t-dongles/" TargetMode="External"/><Relationship Id="rId5" Type="http://schemas.openxmlformats.org/officeDocument/2006/relationships/hyperlink" Target="https://www.rtl-sdr.com/about-rtl-sdr/" TargetMode="External"/><Relationship Id="rId4" Type="http://schemas.openxmlformats.org/officeDocument/2006/relationships/hyperlink" Target="https://www.reddit.com/r/RTLSDR/comments/6n9hdk/welcome_new_visitors_a_little_info_about_rtlsd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www.rtl-sdr.com/"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www.coherent-receiver.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646775" y="377071"/>
            <a:ext cx="8898450" cy="892552"/>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AMRUPT</a:t>
            </a:r>
            <a:br>
              <a:rPr lang="en-US" sz="2800" dirty="0" smtClean="0">
                <a:solidFill>
                  <a:srgbClr val="0070C0"/>
                </a:solidFill>
                <a:latin typeface="Adobe Gothic Std B" panose="020B0800000000000000" pitchFamily="34" charset="-128"/>
                <a:ea typeface="Adobe Gothic Std B" panose="020B0800000000000000" pitchFamily="34" charset="-128"/>
              </a:rPr>
            </a:br>
            <a:r>
              <a:rPr lang="en-US" sz="2400" dirty="0" smtClean="0">
                <a:solidFill>
                  <a:srgbClr val="0070C0"/>
                </a:solidFill>
                <a:ea typeface="Adobe Gothic Std B" panose="020B0800000000000000" pitchFamily="34" charset="-128"/>
              </a:rPr>
              <a:t>(Animal Movement Research Using Phase-based Trilateration)</a:t>
            </a:r>
            <a:endParaRPr lang="en-US" sz="3200" dirty="0" smtClean="0">
              <a:solidFill>
                <a:srgbClr val="0070C0"/>
              </a:solidFill>
              <a:ea typeface="Adobe Gothic Std B" panose="020B0800000000000000" pitchFamily="34" charset="-128"/>
            </a:endParaRPr>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15893" t="16195" r="10519" b="4093"/>
          <a:stretch/>
        </p:blipFill>
        <p:spPr bwMode="auto">
          <a:xfrm>
            <a:off x="1757050" y="1269623"/>
            <a:ext cx="8677899" cy="528544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6454" t="26942" r="8539" b="6892"/>
          <a:stretch/>
        </p:blipFill>
        <p:spPr bwMode="auto">
          <a:xfrm>
            <a:off x="10684810" y="4852"/>
            <a:ext cx="1507189" cy="15677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30167" t="24763" r="13752" b="5560"/>
          <a:stretch/>
        </p:blipFill>
        <p:spPr bwMode="auto">
          <a:xfrm>
            <a:off x="0" y="0"/>
            <a:ext cx="1726163" cy="16087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286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Communications with 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11" name="Rectangle 10"/>
          <p:cNvSpPr/>
          <p:nvPr/>
        </p:nvSpPr>
        <p:spPr>
          <a:xfrm>
            <a:off x="593125" y="1812482"/>
            <a:ext cx="10766854" cy="3970318"/>
          </a:xfrm>
          <a:prstGeom prst="rect">
            <a:avLst/>
          </a:prstGeom>
        </p:spPr>
        <p:txBody>
          <a:bodyPr wrap="square">
            <a:spAutoFit/>
          </a:bodyPr>
          <a:lstStyle/>
          <a:p>
            <a:r>
              <a:rPr lang="en-US" dirty="0" smtClean="0">
                <a:solidFill>
                  <a:srgbClr val="666666"/>
                </a:solidFill>
                <a:latin typeface="Open Sans"/>
              </a:rPr>
              <a:t>“I </a:t>
            </a:r>
            <a:r>
              <a:rPr lang="en-US" dirty="0">
                <a:solidFill>
                  <a:srgbClr val="666666"/>
                </a:solidFill>
                <a:latin typeface="Open Sans"/>
              </a:rPr>
              <a:t>don’t think that the open sourcing will reduce the prices</a:t>
            </a:r>
            <a:r>
              <a:rPr lang="en-US" dirty="0" smtClean="0">
                <a:solidFill>
                  <a:srgbClr val="666666"/>
                </a:solidFill>
                <a:latin typeface="Open Sans"/>
              </a:rPr>
              <a:t>.</a:t>
            </a:r>
          </a:p>
          <a:p>
            <a:endParaRPr lang="en-US" dirty="0">
              <a:solidFill>
                <a:srgbClr val="666666"/>
              </a:solidFill>
              <a:latin typeface="Open Sans"/>
            </a:endParaRPr>
          </a:p>
          <a:p>
            <a:r>
              <a:rPr lang="en-US" dirty="0">
                <a:solidFill>
                  <a:srgbClr val="666666"/>
                </a:solidFill>
                <a:latin typeface="Open Sans"/>
              </a:rPr>
              <a:t>Initially, we developed this project for the commercial customer in order to improve the reception in the moving objects; the second idea was to use it in DRM30. Our public available </a:t>
            </a:r>
            <a:r>
              <a:rPr lang="en-US" dirty="0" err="1">
                <a:solidFill>
                  <a:srgbClr val="666666"/>
                </a:solidFill>
                <a:latin typeface="Open Sans"/>
              </a:rPr>
              <a:t>realisation</a:t>
            </a:r>
            <a:r>
              <a:rPr lang="en-US" dirty="0">
                <a:solidFill>
                  <a:srgbClr val="666666"/>
                </a:solidFill>
                <a:latin typeface="Open Sans"/>
              </a:rPr>
              <a:t> was made as flexible as possible incl. different components versions for various application scenarios, e.g. clock-card10 or clock-card 0.2/2. You can consider these products as development boards in order to test your ideas or make some research. These were not intended to be and are not the mass-market products.</a:t>
            </a:r>
          </a:p>
          <a:p>
            <a:endParaRPr lang="en-US" dirty="0">
              <a:solidFill>
                <a:srgbClr val="666666"/>
              </a:solidFill>
              <a:latin typeface="Open Sans"/>
            </a:endParaRPr>
          </a:p>
          <a:p>
            <a:r>
              <a:rPr lang="en-US" dirty="0" smtClean="0">
                <a:solidFill>
                  <a:srgbClr val="666666"/>
                </a:solidFill>
                <a:latin typeface="Open Sans"/>
              </a:rPr>
              <a:t>The </a:t>
            </a:r>
            <a:r>
              <a:rPr lang="en-US" dirty="0">
                <a:solidFill>
                  <a:srgbClr val="666666"/>
                </a:solidFill>
                <a:latin typeface="Open Sans"/>
              </a:rPr>
              <a:t>design and </a:t>
            </a:r>
            <a:r>
              <a:rPr lang="en-US" dirty="0" smtClean="0">
                <a:solidFill>
                  <a:srgbClr val="666666"/>
                </a:solidFill>
                <a:latin typeface="Open Sans"/>
              </a:rPr>
              <a:t>realization </a:t>
            </a:r>
            <a:r>
              <a:rPr lang="en-US" dirty="0">
                <a:solidFill>
                  <a:srgbClr val="666666"/>
                </a:solidFill>
                <a:latin typeface="Open Sans"/>
              </a:rPr>
              <a:t>for volume products (with cheaper prices) should be different. We designed such version for the above mentioned application scenario but cannot provide more details at the moment.</a:t>
            </a:r>
          </a:p>
          <a:p>
            <a:endParaRPr lang="en-US" dirty="0" smtClean="0">
              <a:solidFill>
                <a:srgbClr val="666666"/>
              </a:solidFill>
              <a:latin typeface="Open Sans"/>
            </a:endParaRPr>
          </a:p>
          <a:p>
            <a:r>
              <a:rPr lang="en-US" b="1" dirty="0" smtClean="0">
                <a:solidFill>
                  <a:srgbClr val="666666"/>
                </a:solidFill>
                <a:latin typeface="Open Sans"/>
              </a:rPr>
              <a:t>We </a:t>
            </a:r>
            <a:r>
              <a:rPr lang="en-US" b="1" dirty="0">
                <a:solidFill>
                  <a:srgbClr val="666666"/>
                </a:solidFill>
                <a:latin typeface="Open Sans"/>
              </a:rPr>
              <a:t>provide the detailed description about the public available </a:t>
            </a:r>
            <a:r>
              <a:rPr lang="en-US" b="1" dirty="0" smtClean="0">
                <a:solidFill>
                  <a:srgbClr val="666666"/>
                </a:solidFill>
                <a:latin typeface="Open Sans"/>
              </a:rPr>
              <a:t>products</a:t>
            </a:r>
            <a:r>
              <a:rPr lang="en-US" b="1" dirty="0">
                <a:solidFill>
                  <a:srgbClr val="666666"/>
                </a:solidFill>
                <a:latin typeface="Open Sans"/>
              </a:rPr>
              <a:t>. Moreover, you can ask the technical questions that we will try to answer</a:t>
            </a:r>
            <a:r>
              <a:rPr lang="en-US" b="1" dirty="0" smtClean="0">
                <a:solidFill>
                  <a:srgbClr val="666666"/>
                </a:solidFill>
                <a:latin typeface="Open Sans"/>
              </a:rPr>
              <a:t>.”</a:t>
            </a:r>
            <a:endParaRPr lang="en-US" b="1" i="0" dirty="0">
              <a:solidFill>
                <a:srgbClr val="666666"/>
              </a:solidFill>
              <a:effectLst/>
              <a:latin typeface="Open Sans"/>
            </a:endParaRPr>
          </a:p>
        </p:txBody>
      </p:sp>
    </p:spTree>
    <p:extLst>
      <p:ext uri="{BB962C8B-B14F-4D97-AF65-F5344CB8AC3E}">
        <p14:creationId xmlns:p14="http://schemas.microsoft.com/office/powerpoint/2010/main" val="588857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4893647"/>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5"/>
              </a:rPr>
              <a:t>www.radioreference.com</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GitHub repositories:</a:t>
            </a:r>
          </a:p>
          <a:p>
            <a:pPr marL="914400" lvl="1" indent="-457200">
              <a:buFont typeface="Arial" panose="020B0604020202020204" pitchFamily="34" charset="0"/>
              <a:buChar char="•"/>
            </a:pPr>
            <a:r>
              <a:rPr lang="en-US" sz="2400" dirty="0" smtClean="0"/>
              <a:t>RTL-Coherent</a:t>
            </a:r>
          </a:p>
          <a:p>
            <a:pPr marL="914400" lvl="1" indent="-457200">
              <a:buFont typeface="Arial" panose="020B0604020202020204" pitchFamily="34" charset="0"/>
              <a:buChar char="•"/>
            </a:pPr>
            <a:r>
              <a:rPr lang="en-US" sz="2400" dirty="0" smtClean="0"/>
              <a:t>Multi-RTL</a:t>
            </a:r>
          </a:p>
          <a:p>
            <a:pPr marL="914400" lvl="1" indent="-457200">
              <a:buFont typeface="Arial" panose="020B0604020202020204" pitchFamily="34" charset="0"/>
              <a:buChar char="•"/>
            </a:pPr>
            <a:r>
              <a:rPr lang="en-US" sz="2400" dirty="0" err="1" smtClean="0"/>
              <a:t>Gnuradio-doa</a:t>
            </a:r>
            <a:r>
              <a:rPr lang="en-US" sz="2400" dirty="0" smtClean="0"/>
              <a:t> (</a:t>
            </a:r>
            <a:r>
              <a:rPr lang="en-US" sz="2400" dirty="0" smtClean="0">
                <a:hlinkClick r:id="rId6"/>
              </a:rPr>
              <a:t>video</a:t>
            </a:r>
            <a:r>
              <a:rPr lang="en-US" sz="2400" dirty="0" smtClean="0"/>
              <a:t>)</a:t>
            </a:r>
          </a:p>
          <a:p>
            <a:pPr marL="914400" lvl="1" indent="-457200">
              <a:buFont typeface="Arial" panose="020B0604020202020204" pitchFamily="34" charset="0"/>
              <a:buChar char="•"/>
            </a:pPr>
            <a:r>
              <a:rPr lang="en-US" sz="2400" dirty="0" smtClean="0"/>
              <a:t>Thrifty</a:t>
            </a:r>
          </a:p>
          <a:p>
            <a:pPr marL="457200" indent="-457200">
              <a:buFont typeface="+mj-lt"/>
              <a:buAutoNum type="arabicPeriod"/>
            </a:pPr>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7"/>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8"/>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9"/>
          <a:srcRect l="24238" t="8455" r="25091" b="13962"/>
          <a:stretch/>
        </p:blipFill>
        <p:spPr>
          <a:xfrm>
            <a:off x="8564681" y="3714806"/>
            <a:ext cx="3627319" cy="3124051"/>
          </a:xfrm>
          <a:prstGeom prst="rect">
            <a:avLst/>
          </a:prstGeom>
        </p:spPr>
      </p:pic>
      <p:pic>
        <p:nvPicPr>
          <p:cNvPr id="11" name="Picture 10"/>
          <p:cNvPicPr>
            <a:picLocks noChangeAspect="1"/>
          </p:cNvPicPr>
          <p:nvPr/>
        </p:nvPicPr>
        <p:blipFill rotWithShape="1">
          <a:blip r:embed="rId10"/>
          <a:srcRect l="23077" t="13504" r="24423" b="7521"/>
          <a:stretch/>
        </p:blipFill>
        <p:spPr>
          <a:xfrm>
            <a:off x="4664409" y="2880988"/>
            <a:ext cx="4684204" cy="3963558"/>
          </a:xfrm>
          <a:prstGeom prst="rect">
            <a:avLst/>
          </a:prstGeom>
          <a:ln>
            <a:solidFill>
              <a:schemeClr val="tx1"/>
            </a:solidFill>
          </a:ln>
        </p:spPr>
      </p:pic>
      <p:sp>
        <p:nvSpPr>
          <p:cNvPr id="13" name="TextBox 12"/>
          <p:cNvSpPr txBox="1"/>
          <p:nvPr/>
        </p:nvSpPr>
        <p:spPr>
          <a:xfrm>
            <a:off x="1377508" y="5534561"/>
            <a:ext cx="2673531" cy="1323439"/>
          </a:xfrm>
          <a:prstGeom prst="rect">
            <a:avLst/>
          </a:prstGeom>
          <a:noFill/>
        </p:spPr>
        <p:txBody>
          <a:bodyPr wrap="square" rtlCol="0">
            <a:spAutoFit/>
          </a:bodyPr>
          <a:lstStyle/>
          <a:p>
            <a:pPr algn="ctr"/>
            <a:r>
              <a:rPr lang="en-US" sz="2000" b="1" dirty="0" smtClean="0">
                <a:solidFill>
                  <a:srgbClr val="FF0000"/>
                </a:solidFill>
              </a:rPr>
              <a:t>System compatible with TDOA or TDOA/AOA-hybrid approaches</a:t>
            </a:r>
            <a:endParaRPr lang="en-US" sz="2000" b="1" dirty="0">
              <a:solidFill>
                <a:srgbClr val="FF0000"/>
              </a:solidFill>
            </a:endParaRPr>
          </a:p>
        </p:txBody>
      </p:sp>
      <p:cxnSp>
        <p:nvCxnSpPr>
          <p:cNvPr id="14" name="Elbow Connector 13"/>
          <p:cNvCxnSpPr>
            <a:endCxn id="13" idx="0"/>
          </p:cNvCxnSpPr>
          <p:nvPr/>
        </p:nvCxnSpPr>
        <p:spPr>
          <a:xfrm>
            <a:off x="2408222" y="5423026"/>
            <a:ext cx="306052" cy="11153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8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9154" y="24601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Where to go from here?</a:t>
            </a:r>
          </a:p>
        </p:txBody>
      </p:sp>
      <p:sp>
        <p:nvSpPr>
          <p:cNvPr id="6" name="Rectangle 5"/>
          <p:cNvSpPr/>
          <p:nvPr/>
        </p:nvSpPr>
        <p:spPr>
          <a:xfrm>
            <a:off x="261257" y="983418"/>
            <a:ext cx="11295017" cy="4893647"/>
          </a:xfrm>
          <a:prstGeom prst="rect">
            <a:avLst/>
          </a:prstGeom>
        </p:spPr>
        <p:txBody>
          <a:bodyPr wrap="square">
            <a:spAutoFit/>
          </a:bodyPr>
          <a:lstStyle/>
          <a:p>
            <a:pPr marL="742950" lvl="1" indent="-285750">
              <a:buFont typeface="Arial" panose="020B0604020202020204" pitchFamily="34" charset="0"/>
              <a:buChar char="•"/>
            </a:pPr>
            <a:r>
              <a:rPr lang="en-US" sz="2400" dirty="0" smtClean="0"/>
              <a:t>Review existing SDR DF designs</a:t>
            </a:r>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Learn about (and test-drive) GNU Radio Companion</a:t>
            </a:r>
            <a:endParaRPr lang="en-US" sz="2400" dirty="0"/>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Continue to formulate specific questions for Dr. </a:t>
            </a:r>
            <a:r>
              <a:rPr lang="en-US" sz="2400" dirty="0" err="1" smtClean="0"/>
              <a:t>Kan</a:t>
            </a:r>
            <a:r>
              <a:rPr lang="en-US" sz="2400" dirty="0" smtClean="0"/>
              <a:t> and his students for next week’s meeting with him, focusing on evaluating the compatibility of SDRs with his approach</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smtClean="0"/>
              <a:t>Finish up proposal revisions, incorporating SDR approach</a:t>
            </a:r>
          </a:p>
          <a:p>
            <a:pPr marL="1257300" lvl="2" indent="-342900">
              <a:buFont typeface="Wingdings" panose="05000000000000000000" pitchFamily="2" charset="2"/>
              <a:buChar char="q"/>
            </a:pPr>
            <a:endParaRPr lang="en-US" sz="2400" dirty="0" smtClean="0"/>
          </a:p>
          <a:p>
            <a:pPr marL="1257300" lvl="2" indent="-342900">
              <a:buFont typeface="Wingdings" panose="05000000000000000000" pitchFamily="2" charset="2"/>
              <a:buChar char="q"/>
            </a:pPr>
            <a:r>
              <a:rPr lang="en-US" sz="2400" dirty="0" smtClean="0">
                <a:solidFill>
                  <a:srgbClr val="FF0000"/>
                </a:solidFill>
              </a:rPr>
              <a:t>Don’t forget to update timeline with realistic milestones!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59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2AA9F3-CA97-4FF6-8109-4D1E2AEE6C07}"/>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The RTL2832 SDR Dongle</a:t>
            </a:r>
          </a:p>
        </p:txBody>
      </p:sp>
      <p:sp>
        <p:nvSpPr>
          <p:cNvPr id="3" name="Subtitle 2">
            <a:extLst>
              <a:ext uri="{FF2B5EF4-FFF2-40B4-BE49-F238E27FC236}">
                <a16:creationId xmlns="" xmlns:a16="http://schemas.microsoft.com/office/drawing/2014/main" id="{B48A18A9-0F60-41D5-AE20-294350758F9A}"/>
              </a:ext>
            </a:extLst>
          </p:cNvPr>
          <p:cNvSpPr>
            <a:spLocks noGrp="1"/>
          </p:cNvSpPr>
          <p:nvPr>
            <p:ph type="subTitle" idx="1"/>
          </p:nvPr>
        </p:nvSpPr>
        <p:spPr/>
        <p:txBody>
          <a:bodyPr/>
          <a:lstStyle/>
          <a:p>
            <a:r>
              <a:rPr lang="en-US" dirty="0"/>
              <a:t>Russell Silva – AMRUPT, Spring ‘18</a:t>
            </a:r>
          </a:p>
        </p:txBody>
      </p:sp>
      <p:pic>
        <p:nvPicPr>
          <p:cNvPr id="4" name="Picture 3">
            <a:extLst>
              <a:ext uri="{FF2B5EF4-FFF2-40B4-BE49-F238E27FC236}">
                <a16:creationId xmlns="" xmlns:a16="http://schemas.microsoft.com/office/drawing/2014/main" id="{49DF6744-247D-4207-8186-D4205BBB3AE4}"/>
              </a:ext>
            </a:extLst>
          </p:cNvPr>
          <p:cNvPicPr>
            <a:picLocks noChangeAspect="1"/>
          </p:cNvPicPr>
          <p:nvPr/>
        </p:nvPicPr>
        <p:blipFill rotWithShape="1">
          <a:blip r:embed="rId3"/>
          <a:srcRect l="12500" t="33086" r="50000" b="47477"/>
          <a:stretch/>
        </p:blipFill>
        <p:spPr>
          <a:xfrm>
            <a:off x="3810000" y="4591314"/>
            <a:ext cx="4572000" cy="1332972"/>
          </a:xfrm>
          <a:prstGeom prst="rect">
            <a:avLst/>
          </a:prstGeom>
        </p:spPr>
      </p:pic>
    </p:spTree>
    <p:extLst>
      <p:ext uri="{BB962C8B-B14F-4D97-AF65-F5344CB8AC3E}">
        <p14:creationId xmlns:p14="http://schemas.microsoft.com/office/powerpoint/2010/main" val="3777245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DD4D92-F5D2-449A-A2C0-188DAC49A5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 Information</a:t>
            </a:r>
            <a:endParaRPr lang="en-US" dirty="0"/>
          </a:p>
        </p:txBody>
      </p:sp>
      <p:sp>
        <p:nvSpPr>
          <p:cNvPr id="3" name="Content Placeholder 2">
            <a:extLst>
              <a:ext uri="{FF2B5EF4-FFF2-40B4-BE49-F238E27FC236}">
                <a16:creationId xmlns="" xmlns:a16="http://schemas.microsoft.com/office/drawing/2014/main" id="{88B75A68-C50E-4DC3-A90B-06D091732B24}"/>
              </a:ext>
            </a:extLst>
          </p:cNvPr>
          <p:cNvSpPr>
            <a:spLocks noGrp="1"/>
          </p:cNvSpPr>
          <p:nvPr>
            <p:ph idx="1"/>
          </p:nvPr>
        </p:nvSpPr>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“RTL-SDR is a very cheap software defined radio that uses a DVB-T TV tuner dongle based on the RTL2832U chipset. With the combined efforts of Antti </a:t>
            </a:r>
            <a:r>
              <a:rPr lang="en-US" dirty="0" err="1">
                <a:latin typeface="Arial" panose="020B0604020202020204" pitchFamily="34" charset="0"/>
                <a:cs typeface="Arial" panose="020B0604020202020204" pitchFamily="34" charset="0"/>
              </a:rPr>
              <a:t>Palosaari</a:t>
            </a:r>
            <a:r>
              <a:rPr lang="en-US" dirty="0">
                <a:latin typeface="Arial" panose="020B0604020202020204" pitchFamily="34" charset="0"/>
                <a:cs typeface="Arial" panose="020B0604020202020204" pitchFamily="34" charset="0"/>
              </a:rPr>
              <a:t>, Eric Fry and </a:t>
            </a:r>
            <a:r>
              <a:rPr lang="en-US" dirty="0" err="1">
                <a:latin typeface="Arial" panose="020B0604020202020204" pitchFamily="34" charset="0"/>
                <a:cs typeface="Arial" panose="020B0604020202020204" pitchFamily="34" charset="0"/>
                <a:hlinkClick r:id="rId3"/>
              </a:rPr>
              <a:t>Osmocom</a:t>
            </a:r>
            <a:r>
              <a:rPr lang="en-US" dirty="0">
                <a:latin typeface="Arial" panose="020B0604020202020204" pitchFamily="34" charset="0"/>
                <a:cs typeface="Arial" panose="020B0604020202020204" pitchFamily="34" charset="0"/>
              </a:rPr>
              <a:t> it was found that the signal I/Q data could be accessed directly, which allowed the DVB-T TV tuner to be converted into a wideband software defined radio via a new software driver.” – rtl-sdr.com</a:t>
            </a:r>
          </a:p>
          <a:p>
            <a:pPr>
              <a:lnSpc>
                <a:spcPct val="120000"/>
              </a:lnSpc>
            </a:pPr>
            <a:r>
              <a:rPr lang="en-US" dirty="0">
                <a:latin typeface="Arial" panose="020B0604020202020204" pitchFamily="34" charset="0"/>
                <a:cs typeface="Arial" panose="020B0604020202020204" pitchFamily="34" charset="0"/>
              </a:rPr>
              <a:t>“The whole RTLSDR thing is fluke and not an intentional product. Basically 1.5 years ago someone discovered a stealth test mode on a commercial satellite TV receiver USB and it popped up on Reddit and the rest is history.” – Reddit Post</a:t>
            </a:r>
          </a:p>
          <a:p>
            <a:pPr>
              <a:lnSpc>
                <a:spcPct val="120000"/>
              </a:lnSpc>
            </a:pPr>
            <a:r>
              <a:rPr lang="en-US" dirty="0">
                <a:latin typeface="Arial" panose="020B0604020202020204" pitchFamily="34" charset="0"/>
                <a:cs typeface="Arial" panose="020B0604020202020204" pitchFamily="34" charset="0"/>
              </a:rPr>
              <a:t>The nature of the semiconductor and electronics industries in Asia is </a:t>
            </a:r>
            <a:r>
              <a:rPr lang="en-US" i="1" dirty="0">
                <a:latin typeface="Arial" panose="020B0604020202020204" pitchFamily="34" charset="0"/>
                <a:cs typeface="Arial" panose="020B0604020202020204" pitchFamily="34" charset="0"/>
              </a:rPr>
              <a:t>highly competitive</a:t>
            </a:r>
            <a:r>
              <a:rPr lang="en-US" dirty="0">
                <a:latin typeface="Arial" panose="020B0604020202020204" pitchFamily="34" charset="0"/>
                <a:cs typeface="Arial" panose="020B0604020202020204" pitchFamily="34" charset="0"/>
              </a:rPr>
              <a:t> so they are </a:t>
            </a:r>
            <a:r>
              <a:rPr lang="en-US" dirty="0" err="1">
                <a:latin typeface="Arial" panose="020B0604020202020204" pitchFamily="34" charset="0"/>
                <a:cs typeface="Arial" panose="020B0604020202020204" pitchFamily="34" charset="0"/>
              </a:rPr>
              <a:t>über</a:t>
            </a:r>
            <a:r>
              <a:rPr lang="en-US" dirty="0">
                <a:latin typeface="Arial" panose="020B0604020202020204" pitchFamily="34" charset="0"/>
                <a:cs typeface="Arial" panose="020B0604020202020204" pitchFamily="34" charset="0"/>
              </a:rPr>
              <a:t> paranoid about sharing information.” – Reddit Post</a:t>
            </a:r>
          </a:p>
          <a:p>
            <a:pPr>
              <a:lnSpc>
                <a:spcPct val="120000"/>
              </a:lnSpc>
            </a:pPr>
            <a:r>
              <a:rPr lang="en-US" dirty="0">
                <a:latin typeface="Arial" panose="020B0604020202020204" pitchFamily="34" charset="0"/>
                <a:cs typeface="Arial" panose="020B0604020202020204" pitchFamily="34" charset="0"/>
              </a:rPr>
              <a:t>“An enterprising hacker, Eric Fry, found that the device sends </a:t>
            </a:r>
            <a:r>
              <a:rPr lang="en-US" dirty="0">
                <a:latin typeface="Arial" panose="020B0604020202020204" pitchFamily="34" charset="0"/>
                <a:cs typeface="Arial" panose="020B0604020202020204" pitchFamily="34" charset="0"/>
                <a:hlinkClick r:id="rId4"/>
              </a:rPr>
              <a:t>IQ data</a:t>
            </a:r>
            <a:r>
              <a:rPr lang="en-US" dirty="0">
                <a:latin typeface="Arial" panose="020B0604020202020204" pitchFamily="34" charset="0"/>
                <a:cs typeface="Arial" panose="020B0604020202020204" pitchFamily="34" charset="0"/>
              </a:rPr>
              <a:t> over the USB connection that can allow us to use it as an </a:t>
            </a:r>
            <a:r>
              <a:rPr lang="en-US" dirty="0">
                <a:latin typeface="Arial" panose="020B0604020202020204" pitchFamily="34" charset="0"/>
                <a:cs typeface="Arial" panose="020B0604020202020204" pitchFamily="34" charset="0"/>
                <a:hlinkClick r:id="rId5"/>
              </a:rPr>
              <a:t>SDR</a:t>
            </a:r>
            <a:r>
              <a:rPr lang="en-US" dirty="0">
                <a:latin typeface="Arial" panose="020B0604020202020204" pitchFamily="34" charset="0"/>
                <a:cs typeface="Arial" panose="020B0604020202020204" pitchFamily="34" charset="0"/>
              </a:rPr>
              <a:t>. A lot of smart folks wrote code for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windows,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and now we can use that IQ data as a means to listen to and view signals that the RTLSDR receives.” – Reddit Post</a:t>
            </a:r>
          </a:p>
          <a:p>
            <a:pPr>
              <a:lnSpc>
                <a:spcPct val="120000"/>
              </a:lnSpc>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803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234A63-CE5F-463A-9E37-61EE1E7C7F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Concerns:</a:t>
            </a:r>
          </a:p>
        </p:txBody>
      </p:sp>
      <p:sp>
        <p:nvSpPr>
          <p:cNvPr id="3" name="Content Placeholder 2">
            <a:extLst>
              <a:ext uri="{FF2B5EF4-FFF2-40B4-BE49-F238E27FC236}">
                <a16:creationId xmlns="" xmlns:a16="http://schemas.microsoft.com/office/drawing/2014/main" id="{6A3E730A-16EE-4F55-BE52-BF4A8D949335}"/>
              </a:ext>
            </a:extLst>
          </p:cNvPr>
          <p:cNvSpPr>
            <a:spLocks noGrp="1"/>
          </p:cNvSpPr>
          <p:nvPr>
            <p:ph idx="1"/>
          </p:nvPr>
        </p:nvSpPr>
        <p:spPr/>
        <p:txBody>
          <a:bodyPr>
            <a:normAutofit/>
          </a:bodyPr>
          <a:lstStyle/>
          <a:p>
            <a:pPr>
              <a:lnSpc>
                <a:spcPct val="120000"/>
              </a:lnSpc>
            </a:pPr>
            <a:r>
              <a:rPr lang="en-US" dirty="0">
                <a:latin typeface="Arial" panose="020B0604020202020204" pitchFamily="34" charset="0"/>
                <a:cs typeface="Arial" panose="020B0604020202020204" pitchFamily="34" charset="0"/>
              </a:rPr>
              <a:t>Highest Safe Sampling Rate of the I/Q Extraction: 2.56 MS/s (</a:t>
            </a:r>
            <a:r>
              <a:rPr lang="en-US" dirty="0" err="1">
                <a:latin typeface="Arial" panose="020B0604020202020204" pitchFamily="34" charset="0"/>
                <a:cs typeface="Arial" panose="020B0604020202020204" pitchFamily="34" charset="0"/>
              </a:rPr>
              <a:t>Superkuh</a:t>
            </a:r>
            <a:r>
              <a:rPr lang="en-US"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Superheterodyne devices – Employs IF mixing; however, it is unclear whether I/Q signals can be taken after this stage</a:t>
            </a:r>
          </a:p>
          <a:p>
            <a:pPr>
              <a:lnSpc>
                <a:spcPct val="120000"/>
              </a:lnSpc>
            </a:pPr>
            <a:r>
              <a:rPr lang="en-US" dirty="0">
                <a:latin typeface="Arial" panose="020B0604020202020204" pitchFamily="34" charset="0"/>
                <a:cs typeface="Arial" panose="020B0604020202020204" pitchFamily="34" charset="0"/>
              </a:rPr>
              <a:t>No Formal Datasheet</a:t>
            </a:r>
          </a:p>
        </p:txBody>
      </p:sp>
      <p:pic>
        <p:nvPicPr>
          <p:cNvPr id="4" name="Picture 3">
            <a:extLst>
              <a:ext uri="{FF2B5EF4-FFF2-40B4-BE49-F238E27FC236}">
                <a16:creationId xmlns="" xmlns:a16="http://schemas.microsoft.com/office/drawing/2014/main" id="{5AED77FA-B425-4A6B-AB06-E8780011786F}"/>
              </a:ext>
            </a:extLst>
          </p:cNvPr>
          <p:cNvPicPr>
            <a:picLocks noChangeAspect="1"/>
          </p:cNvPicPr>
          <p:nvPr/>
        </p:nvPicPr>
        <p:blipFill rotWithShape="1">
          <a:blip r:embed="rId3"/>
          <a:srcRect l="46600" t="47289" r="23400" b="24977"/>
          <a:stretch/>
        </p:blipFill>
        <p:spPr>
          <a:xfrm>
            <a:off x="4885017" y="4413509"/>
            <a:ext cx="3657600" cy="1901952"/>
          </a:xfrm>
          <a:prstGeom prst="rect">
            <a:avLst/>
          </a:prstGeom>
        </p:spPr>
      </p:pic>
      <p:sp>
        <p:nvSpPr>
          <p:cNvPr id="5" name="TextBox 4">
            <a:extLst>
              <a:ext uri="{FF2B5EF4-FFF2-40B4-BE49-F238E27FC236}">
                <a16:creationId xmlns="" xmlns:a16="http://schemas.microsoft.com/office/drawing/2014/main" id="{8B71237E-6004-4615-B4D1-378001CD38A3}"/>
              </a:ext>
            </a:extLst>
          </p:cNvPr>
          <p:cNvSpPr txBox="1"/>
          <p:nvPr/>
        </p:nvSpPr>
        <p:spPr>
          <a:xfrm>
            <a:off x="8542617" y="5041320"/>
            <a:ext cx="3413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RTL-SDR Blog V3 Datasheet</a:t>
            </a:r>
          </a:p>
          <a:p>
            <a:r>
              <a:rPr lang="en-US" dirty="0">
                <a:latin typeface="Arial" panose="020B0604020202020204" pitchFamily="34" charset="0"/>
                <a:cs typeface="Arial" panose="020B0604020202020204" pitchFamily="34" charset="0"/>
              </a:rPr>
              <a:t>(rtl-sdr.com)</a:t>
            </a:r>
          </a:p>
        </p:txBody>
      </p:sp>
    </p:spTree>
    <p:extLst>
      <p:ext uri="{BB962C8B-B14F-4D97-AF65-F5344CB8AC3E}">
        <p14:creationId xmlns:p14="http://schemas.microsoft.com/office/powerpoint/2010/main" val="2509702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6CE9E8-9894-4754-A64E-977BB12C58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Clock selector jumper</a:t>
            </a:r>
          </a:p>
        </p:txBody>
      </p:sp>
      <p:sp>
        <p:nvSpPr>
          <p:cNvPr id="3" name="Content Placeholder 2">
            <a:extLst>
              <a:ext uri="{FF2B5EF4-FFF2-40B4-BE49-F238E27FC236}">
                <a16:creationId xmlns="" xmlns:a16="http://schemas.microsoft.com/office/drawing/2014/main" id="{E91B8535-32DF-4401-8F2C-E72983733EEA}"/>
              </a:ext>
            </a:extLst>
          </p:cNvPr>
          <p:cNvSpPr>
            <a:spLocks noGrp="1"/>
          </p:cNvSpPr>
          <p:nvPr>
            <p:ph idx="1"/>
          </p:nvPr>
        </p:nvSpPr>
        <p:spPr/>
        <p:txBody>
          <a:bodyPr>
            <a:normAutofit/>
          </a:bodyPr>
          <a:lstStyle/>
          <a:p>
            <a:pPr>
              <a:lnSpc>
                <a:spcPct val="100000"/>
              </a:lnSpc>
            </a:pPr>
            <a:r>
              <a:rPr lang="en-US" dirty="0">
                <a:latin typeface="Arial" panose="020B0604020202020204" pitchFamily="34" charset="0"/>
                <a:cs typeface="Arial" panose="020B0604020202020204" pitchFamily="34" charset="0"/>
              </a:rPr>
              <a:t>Clock selector jumper – “By soldering in a 4 pin 1.27mm pitch jumper header and removing the default 0 Ohm resistor, one can now easily select between the onboard clock, an external clock, or having the on board clock be the  output for another dongle. This is for advanced users only who want to experiment with things like passive radar, and coherent receivers.” (RTL-SDR Blog V3 Datasheet – rtl-sdr.com)</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440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31D8B-2C68-47CF-8ABD-43B19CAEBE58}"/>
              </a:ext>
            </a:extLst>
          </p:cNvPr>
          <p:cNvSpPr>
            <a:spLocks noGrp="1"/>
          </p:cNvSpPr>
          <p:nvPr>
            <p:ph type="title"/>
          </p:nvPr>
        </p:nvSpPr>
        <p:spPr/>
        <p:txBody>
          <a:bodyPr/>
          <a:lstStyle/>
          <a:p>
            <a:r>
              <a:rPr lang="en-US" dirty="0"/>
              <a:t>Phase Interferometry Project using RTL SDRs</a:t>
            </a:r>
            <a:br>
              <a:rPr lang="en-US" dirty="0"/>
            </a:br>
            <a:r>
              <a:rPr lang="en-US" dirty="0"/>
              <a:t>(</a:t>
            </a:r>
            <a:r>
              <a:rPr lang="en-US" dirty="0" err="1"/>
              <a:t>tejeez</a:t>
            </a:r>
            <a:r>
              <a:rPr lang="en-US" dirty="0"/>
              <a:t> – </a:t>
            </a:r>
            <a:r>
              <a:rPr lang="en-US" dirty="0" err="1"/>
              <a:t>Github</a:t>
            </a:r>
            <a:r>
              <a:rPr lang="en-US" dirty="0"/>
              <a:t>)</a:t>
            </a:r>
          </a:p>
        </p:txBody>
      </p:sp>
      <p:pic>
        <p:nvPicPr>
          <p:cNvPr id="4" name="Content Placeholder 3">
            <a:extLst>
              <a:ext uri="{FF2B5EF4-FFF2-40B4-BE49-F238E27FC236}">
                <a16:creationId xmlns="" xmlns:a16="http://schemas.microsoft.com/office/drawing/2014/main" id="{005911E6-5318-4729-8A9C-CF16B5955A49}"/>
              </a:ext>
            </a:extLst>
          </p:cNvPr>
          <p:cNvPicPr>
            <a:picLocks noGrp="1" noChangeAspect="1"/>
          </p:cNvPicPr>
          <p:nvPr>
            <p:ph idx="1"/>
          </p:nvPr>
        </p:nvPicPr>
        <p:blipFill rotWithShape="1">
          <a:blip r:embed="rId2"/>
          <a:srcRect l="35978" t="30640" r="13668" b="3588"/>
          <a:stretch/>
        </p:blipFill>
        <p:spPr>
          <a:xfrm>
            <a:off x="838200" y="2470069"/>
            <a:ext cx="3895108" cy="2861954"/>
          </a:xfrm>
          <a:prstGeom prst="rect">
            <a:avLst/>
          </a:prstGeom>
        </p:spPr>
      </p:pic>
      <p:pic>
        <p:nvPicPr>
          <p:cNvPr id="7" name="Picture 6">
            <a:hlinkClick r:id="rId3"/>
            <a:extLst>
              <a:ext uri="{FF2B5EF4-FFF2-40B4-BE49-F238E27FC236}">
                <a16:creationId xmlns="" xmlns:a16="http://schemas.microsoft.com/office/drawing/2014/main" id="{51FB5738-EC88-433D-B01D-1A2CA21775D3}"/>
              </a:ext>
            </a:extLst>
          </p:cNvPr>
          <p:cNvPicPr>
            <a:picLocks noChangeAspect="1"/>
          </p:cNvPicPr>
          <p:nvPr/>
        </p:nvPicPr>
        <p:blipFill rotWithShape="1">
          <a:blip r:embed="rId4"/>
          <a:srcRect l="39800" t="17422" r="15300" b="7200"/>
          <a:stretch/>
        </p:blipFill>
        <p:spPr>
          <a:xfrm>
            <a:off x="5734838" y="1765309"/>
            <a:ext cx="5006314" cy="4727566"/>
          </a:xfrm>
          <a:prstGeom prst="rect">
            <a:avLst/>
          </a:prstGeom>
        </p:spPr>
      </p:pic>
    </p:spTree>
    <p:extLst>
      <p:ext uri="{BB962C8B-B14F-4D97-AF65-F5344CB8AC3E}">
        <p14:creationId xmlns:p14="http://schemas.microsoft.com/office/powerpoint/2010/main" val="100934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6054C1-41E1-407D-9D31-E80F6A632B68}"/>
              </a:ext>
            </a:extLst>
          </p:cNvPr>
          <p:cNvSpPr>
            <a:spLocks noGrp="1"/>
          </p:cNvSpPr>
          <p:nvPr>
            <p:ph type="title"/>
          </p:nvPr>
        </p:nvSpPr>
        <p:spPr/>
        <p:txBody>
          <a:bodyPr/>
          <a:lstStyle/>
          <a:p>
            <a:r>
              <a:rPr lang="en-US" dirty="0"/>
              <a:t>GNU Radio Software: </a:t>
            </a:r>
          </a:p>
        </p:txBody>
      </p:sp>
      <p:pic>
        <p:nvPicPr>
          <p:cNvPr id="7" name="Content Placeholder 6">
            <a:extLst>
              <a:ext uri="{FF2B5EF4-FFF2-40B4-BE49-F238E27FC236}">
                <a16:creationId xmlns="" xmlns:a16="http://schemas.microsoft.com/office/drawing/2014/main" id="{24323460-9D62-4BA7-B84B-211736A025C4}"/>
              </a:ext>
            </a:extLst>
          </p:cNvPr>
          <p:cNvPicPr>
            <a:picLocks noGrp="1"/>
          </p:cNvPicPr>
          <p:nvPr>
            <p:ph idx="1"/>
          </p:nvPr>
        </p:nvPicPr>
        <p:blipFill rotWithShape="1">
          <a:blip r:embed="rId2"/>
          <a:srcRect l="29338" t="11449"/>
          <a:stretch/>
        </p:blipFill>
        <p:spPr bwMode="auto">
          <a:xfrm>
            <a:off x="3009525" y="1690688"/>
            <a:ext cx="6172949" cy="435133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 xmlns:a16="http://schemas.microsoft.com/office/drawing/2014/main" id="{A6E9014E-83D2-44EF-8140-45B40696F061}"/>
              </a:ext>
            </a:extLst>
          </p:cNvPr>
          <p:cNvSpPr txBox="1"/>
          <p:nvPr/>
        </p:nvSpPr>
        <p:spPr>
          <a:xfrm>
            <a:off x="3168731" y="6042026"/>
            <a:ext cx="585453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capture raw IQ data.” (Dr. Aaron </a:t>
            </a:r>
            <a:r>
              <a:rPr lang="en-US" dirty="0" err="1">
                <a:latin typeface="Arial" panose="020B0604020202020204" pitchFamily="34" charset="0"/>
                <a:cs typeface="Arial" panose="020B0604020202020204" pitchFamily="34" charset="0"/>
              </a:rPr>
              <a:t>Scher</a:t>
            </a:r>
            <a:r>
              <a:rPr lang="en-US" dirty="0">
                <a:latin typeface="Arial" panose="020B0604020202020204" pitchFamily="34" charset="0"/>
                <a:cs typeface="Arial" panose="020B0604020202020204" pitchFamily="34" charset="0"/>
              </a:rPr>
              <a:t>, 2015)</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BCFD0-87EC-4263-B895-23565CABAC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Sources:</a:t>
            </a:r>
            <a:endParaRPr lang="en-US" dirty="0"/>
          </a:p>
        </p:txBody>
      </p:sp>
      <p:sp>
        <p:nvSpPr>
          <p:cNvPr id="3" name="Content Placeholder 2">
            <a:extLst>
              <a:ext uri="{FF2B5EF4-FFF2-40B4-BE49-F238E27FC236}">
                <a16:creationId xmlns="" xmlns:a16="http://schemas.microsoft.com/office/drawing/2014/main" id="{94700050-B628-4CC7-94B2-0EDC9D7EF887}"/>
              </a:ext>
            </a:extLst>
          </p:cNvPr>
          <p:cNvSpPr>
            <a:spLocks noGrp="1"/>
          </p:cNvSpPr>
          <p:nvPr>
            <p:ph idx="1"/>
          </p:nvPr>
        </p:nvSpPr>
        <p:spPr/>
        <p:txBody>
          <a:bodyPr>
            <a:normAutofit fontScale="92500" lnSpcReduction="10000"/>
          </a:bodyPr>
          <a:lstStyle/>
          <a:p>
            <a:r>
              <a:rPr lang="en-US" dirty="0">
                <a:hlinkClick r:id="rId2"/>
              </a:rPr>
              <a:t>http://superkuh.com/rtlsdr.html</a:t>
            </a:r>
            <a:r>
              <a:rPr lang="en-US" dirty="0"/>
              <a:t>: “Central Hub” source for RTL SDR Information</a:t>
            </a:r>
          </a:p>
          <a:p>
            <a:r>
              <a:rPr lang="en-US" u="sng" dirty="0">
                <a:hlinkClick r:id="rId3"/>
              </a:rPr>
              <a:t>https://github.com/tejeez/rtl_coherent</a:t>
            </a:r>
            <a:r>
              <a:rPr lang="en-US" dirty="0"/>
              <a:t>: Phase Interferometry Project using RTL SDRs</a:t>
            </a:r>
          </a:p>
          <a:p>
            <a:r>
              <a:rPr lang="en-US" u="sng" dirty="0">
                <a:hlinkClick r:id="rId4"/>
              </a:rPr>
              <a:t>https://www.reddit.com/r/RTLSDR/comments/6n9hdk/welcome_new_visitors_a_little_info_about_rtlsdr/</a:t>
            </a:r>
            <a:r>
              <a:rPr lang="en-US" dirty="0"/>
              <a:t> Reddit Post detailing how RTL SDRs became popular</a:t>
            </a:r>
          </a:p>
          <a:p>
            <a:r>
              <a:rPr lang="en-US" dirty="0">
                <a:hlinkClick r:id="rId5"/>
              </a:rPr>
              <a:t>https://www.rtl-sdr.com/about-rtl-sdr/</a:t>
            </a:r>
            <a:r>
              <a:rPr lang="en-US" dirty="0"/>
              <a:t>: General Information</a:t>
            </a:r>
          </a:p>
          <a:p>
            <a:r>
              <a:rPr lang="en-US" u="sng" dirty="0">
                <a:hlinkClick r:id="rId6"/>
              </a:rPr>
              <a:t>https://www.rtl-sdr.com/buy-rtl-sdr-dvb-t-dongles/</a:t>
            </a:r>
            <a:r>
              <a:rPr lang="en-US" dirty="0"/>
              <a:t>: Buying Location</a:t>
            </a:r>
          </a:p>
          <a:p>
            <a:r>
              <a:rPr lang="en-US" dirty="0"/>
              <a:t>aaronscher.com/</a:t>
            </a:r>
            <a:r>
              <a:rPr lang="en-US" dirty="0" err="1"/>
              <a:t>wireless_com_SDR</a:t>
            </a:r>
            <a:r>
              <a:rPr lang="en-US" dirty="0"/>
              <a:t>/RTL_SDR_AM_spectrum_demod.html “How to capture raw IQ data,” (Dr. Aaron </a:t>
            </a:r>
            <a:r>
              <a:rPr lang="en-US" dirty="0" err="1"/>
              <a:t>Scher</a:t>
            </a:r>
            <a:r>
              <a:rPr lang="en-US" dirty="0"/>
              <a:t>, 2015)</a:t>
            </a:r>
          </a:p>
          <a:p>
            <a:endParaRPr lang="en-US" dirty="0"/>
          </a:p>
        </p:txBody>
      </p:sp>
    </p:spTree>
    <p:extLst>
      <p:ext uri="{BB962C8B-B14F-4D97-AF65-F5344CB8AC3E}">
        <p14:creationId xmlns:p14="http://schemas.microsoft.com/office/powerpoint/2010/main" val="86389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136814"/>
            <a:ext cx="8898450" cy="954107"/>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Technical Approach</a:t>
            </a:r>
            <a:r>
              <a:rPr lang="en-US" sz="3200" dirty="0">
                <a:solidFill>
                  <a:srgbClr val="0070C0"/>
                </a:solidFill>
                <a:latin typeface="Adobe Gothic Std B" panose="020B0800000000000000" pitchFamily="34" charset="-128"/>
                <a:ea typeface="Adobe Gothic Std B" panose="020B0800000000000000" pitchFamily="34" charset="-128"/>
              </a:rPr>
              <a:t>: </a:t>
            </a:r>
          </a:p>
          <a:p>
            <a:pPr algn="ctr"/>
            <a:r>
              <a:rPr lang="en-US" sz="2400" dirty="0" smtClean="0">
                <a:solidFill>
                  <a:srgbClr val="0070C0"/>
                </a:solidFill>
                <a:latin typeface="Adobe Gothic Std B" panose="020B0800000000000000" pitchFamily="34" charset="-128"/>
                <a:ea typeface="Adobe Gothic Std B" panose="020B0800000000000000" pitchFamily="34" charset="-128"/>
              </a:rPr>
              <a:t>Receiver architecture</a:t>
            </a:r>
            <a:endParaRPr lang="en-US" sz="2400" dirty="0">
              <a:solidFill>
                <a:srgbClr val="0070C0"/>
              </a:solidFill>
              <a:latin typeface="Adobe Gothic Std B" panose="020B0800000000000000" pitchFamily="34" charset="-128"/>
              <a:ea typeface="Adobe Gothic Std B" panose="020B0800000000000000" pitchFamily="34" charset="-128"/>
            </a:endParaRPr>
          </a:p>
        </p:txBody>
      </p:sp>
      <p:sp>
        <p:nvSpPr>
          <p:cNvPr id="2" name="Rectangle 1"/>
          <p:cNvSpPr/>
          <p:nvPr/>
        </p:nvSpPr>
        <p:spPr>
          <a:xfrm>
            <a:off x="3048000" y="1740449"/>
            <a:ext cx="6096000" cy="1200329"/>
          </a:xfrm>
          <a:prstGeom prst="rect">
            <a:avLst/>
          </a:prstGeom>
        </p:spPr>
        <p:txBody>
          <a:bodyPr>
            <a:spAutoFit/>
          </a:bodyPr>
          <a:lstStyle/>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Will the CC1310 be sufficient for DF?</a:t>
            </a:r>
          </a:p>
          <a:p>
            <a:pPr marR="0" lvl="0" algn="ctr">
              <a:spcBef>
                <a:spcPts val="0"/>
              </a:spcBef>
              <a:spcAft>
                <a:spcPts val="0"/>
              </a:spcAft>
            </a:pPr>
            <a:endParaRPr lang="en-US" sz="2400" b="1" dirty="0">
              <a:solidFill>
                <a:srgbClr val="FF0000"/>
              </a:solidFill>
              <a:effectLst/>
              <a:ea typeface="Times New Roman" panose="02020603050405020304" pitchFamily="18" charset="0"/>
              <a:cs typeface="Times New Roman" panose="02020603050405020304" pitchFamily="18" charset="0"/>
            </a:endParaRPr>
          </a:p>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What about SDRs?</a:t>
            </a:r>
            <a:endParaRPr lang="en-US" sz="2400" b="1" dirty="0">
              <a:solidFill>
                <a:srgbClr val="FF0000"/>
              </a:solidFill>
              <a:effectLst/>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l="11786" t="49206" r="61624" b="32323"/>
          <a:stretch/>
        </p:blipFill>
        <p:spPr>
          <a:xfrm>
            <a:off x="1359700" y="3526971"/>
            <a:ext cx="9472600" cy="2220686"/>
          </a:xfrm>
          <a:prstGeom prst="rect">
            <a:avLst/>
          </a:prstGeom>
        </p:spPr>
      </p:pic>
      <p:grpSp>
        <p:nvGrpSpPr>
          <p:cNvPr id="7" name="Group 6"/>
          <p:cNvGrpSpPr/>
          <p:nvPr/>
        </p:nvGrpSpPr>
        <p:grpSpPr>
          <a:xfrm>
            <a:off x="1359700" y="3526971"/>
            <a:ext cx="9525000" cy="2809875"/>
            <a:chOff x="1359700" y="3526971"/>
            <a:chExt cx="9525000" cy="2809875"/>
          </a:xfrm>
        </p:grpSpPr>
        <p:pic>
          <p:nvPicPr>
            <p:cNvPr id="3" name="Picture 2"/>
            <p:cNvPicPr>
              <a:picLocks noChangeAspect="1"/>
            </p:cNvPicPr>
            <p:nvPr/>
          </p:nvPicPr>
          <p:blipFill>
            <a:blip r:embed="rId4"/>
            <a:stretch>
              <a:fillRect/>
            </a:stretch>
          </p:blipFill>
          <p:spPr>
            <a:xfrm>
              <a:off x="1359700" y="3526971"/>
              <a:ext cx="9525000" cy="2809875"/>
            </a:xfrm>
            <a:prstGeom prst="rect">
              <a:avLst/>
            </a:prstGeom>
          </p:spPr>
        </p:pic>
        <p:sp>
          <p:nvSpPr>
            <p:cNvPr id="6" name="TextBox 5"/>
            <p:cNvSpPr txBox="1"/>
            <p:nvPr/>
          </p:nvSpPr>
          <p:spPr>
            <a:xfrm>
              <a:off x="1480457" y="3762103"/>
              <a:ext cx="951864" cy="646331"/>
            </a:xfrm>
            <a:prstGeom prst="rect">
              <a:avLst/>
            </a:prstGeom>
            <a:noFill/>
          </p:spPr>
          <p:txBody>
            <a:bodyPr wrap="none" rtlCol="0">
              <a:spAutoFit/>
            </a:bodyPr>
            <a:lstStyle/>
            <a:p>
              <a:r>
                <a:rPr lang="en-US" b="1" dirty="0" smtClean="0"/>
                <a:t>RTL-SDR</a:t>
              </a:r>
            </a:p>
            <a:p>
              <a:r>
                <a:rPr lang="en-US" b="1" dirty="0" smtClean="0"/>
                <a:t>$20</a:t>
              </a:r>
              <a:endParaRPr lang="en-US" b="1" dirty="0"/>
            </a:p>
          </p:txBody>
        </p:sp>
      </p:grpSp>
    </p:spTree>
    <p:extLst>
      <p:ext uri="{BB962C8B-B14F-4D97-AF65-F5344CB8AC3E}">
        <p14:creationId xmlns:p14="http://schemas.microsoft.com/office/powerpoint/2010/main" val="150680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F9AEA8-C565-4DDD-B70E-2DC32283748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Keep in Mind: U.S. Frequency Allocation:</a:t>
            </a:r>
          </a:p>
        </p:txBody>
      </p:sp>
      <p:pic>
        <p:nvPicPr>
          <p:cNvPr id="4" name="Content Placeholder 3">
            <a:extLst>
              <a:ext uri="{FF2B5EF4-FFF2-40B4-BE49-F238E27FC236}">
                <a16:creationId xmlns="" xmlns:a16="http://schemas.microsoft.com/office/drawing/2014/main" id="{3D27BAAB-4B2A-49C2-A9E8-4FC21BE0FD2B}"/>
              </a:ext>
            </a:extLst>
          </p:cNvPr>
          <p:cNvPicPr>
            <a:picLocks noGrp="1" noChangeAspect="1"/>
          </p:cNvPicPr>
          <p:nvPr>
            <p:ph idx="1"/>
          </p:nvPr>
        </p:nvPicPr>
        <p:blipFill rotWithShape="1">
          <a:blip r:embed="rId2"/>
          <a:srcRect t="15442"/>
          <a:stretch/>
        </p:blipFill>
        <p:spPr>
          <a:xfrm>
            <a:off x="775139" y="1431234"/>
            <a:ext cx="10641722" cy="5061641"/>
          </a:xfrm>
          <a:prstGeom prst="rect">
            <a:avLst/>
          </a:prstGeom>
        </p:spPr>
      </p:pic>
    </p:spTree>
    <p:extLst>
      <p:ext uri="{BB962C8B-B14F-4D97-AF65-F5344CB8AC3E}">
        <p14:creationId xmlns:p14="http://schemas.microsoft.com/office/powerpoint/2010/main" val="132999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746550" y="91615"/>
            <a:ext cx="5349656" cy="6740307"/>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FF0000"/>
                </a:solidFill>
              </a:rPr>
              <a:t>4 antennas – allows for Watson-Watt AOA measurement</a:t>
            </a:r>
          </a:p>
          <a:p>
            <a:pPr marL="457200" indent="-457200">
              <a:buFont typeface="Arial" panose="020B0604020202020204" pitchFamily="34" charset="0"/>
              <a:buChar char="•"/>
            </a:pPr>
            <a:r>
              <a:rPr lang="en-US" sz="2400" dirty="0" smtClean="0">
                <a:solidFill>
                  <a:srgbClr val="FF0000"/>
                </a:solidFill>
              </a:rPr>
              <a:t>LNA – Improved SNR</a:t>
            </a:r>
          </a:p>
          <a:p>
            <a:pPr marL="457200" indent="-457200">
              <a:buFont typeface="Arial" panose="020B0604020202020204" pitchFamily="34" charset="0"/>
              <a:buChar char="•"/>
            </a:pPr>
            <a:r>
              <a:rPr lang="en-US" sz="2400" dirty="0" smtClean="0">
                <a:solidFill>
                  <a:srgbClr val="FF0000"/>
                </a:solidFill>
              </a:rPr>
              <a:t>4 RF switches and noise generator – switching in RF noise calibrates for initial phase offsets due to program execution differences</a:t>
            </a:r>
          </a:p>
          <a:p>
            <a:pPr marL="457200" indent="-457200">
              <a:buFont typeface="Arial" panose="020B0604020202020204" pitchFamily="34" charset="0"/>
              <a:buChar char="•"/>
            </a:pPr>
            <a:r>
              <a:rPr lang="en-US" sz="2400" dirty="0" smtClean="0">
                <a:solidFill>
                  <a:srgbClr val="FF0000"/>
                </a:solidFill>
              </a:rPr>
              <a:t>RTL-SDR – cheap ($20) SDRs which can be synchronized with a common local oscillator, and fast I/Q sampling (2 </a:t>
            </a:r>
            <a:r>
              <a:rPr lang="en-US" sz="2400" dirty="0" err="1" smtClean="0">
                <a:solidFill>
                  <a:srgbClr val="FF0000"/>
                </a:solidFill>
              </a:rPr>
              <a:t>Msps</a:t>
            </a:r>
            <a:r>
              <a:rPr lang="en-US" sz="2400" dirty="0" smtClean="0">
                <a:solidFill>
                  <a:srgbClr val="FF0000"/>
                </a:solidFill>
              </a:rPr>
              <a:t>)</a:t>
            </a:r>
          </a:p>
          <a:p>
            <a:pPr marL="457200" indent="-457200">
              <a:buFont typeface="Arial" panose="020B0604020202020204" pitchFamily="34" charset="0"/>
              <a:buChar char="•"/>
            </a:pPr>
            <a:r>
              <a:rPr lang="en-US" sz="2400" dirty="0" smtClean="0">
                <a:solidFill>
                  <a:srgbClr val="FF0000"/>
                </a:solidFill>
              </a:rPr>
              <a:t>Clock – dedicated board with highly stable (0.1 ppm) TCXO and enough drive strength for multiple SDRs, synchronize SDRs</a:t>
            </a:r>
          </a:p>
          <a:p>
            <a:pPr marL="457200" indent="-457200">
              <a:buFont typeface="Arial" panose="020B0604020202020204" pitchFamily="34" charset="0"/>
              <a:buChar char="•"/>
            </a:pPr>
            <a:r>
              <a:rPr lang="en-US" sz="2400" dirty="0" smtClean="0">
                <a:solidFill>
                  <a:srgbClr val="FF0000"/>
                </a:solidFill>
              </a:rPr>
              <a:t>Raspberry Pi – cheap interface for DSP, and to control Clock, Noise generator, RF switches, and SDRs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Tree>
    <p:extLst>
      <p:ext uri="{BB962C8B-B14F-4D97-AF65-F5344CB8AC3E}">
        <p14:creationId xmlns:p14="http://schemas.microsoft.com/office/powerpoint/2010/main" val="141124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7" presetClass="emph" presetSubtype="2" fill="hold" nodeType="withEffect">
                                  <p:stCondLst>
                                    <p:cond delay="0"/>
                                  </p:stCondLst>
                                  <p:childTnLst>
                                    <p:animClr clrSpc="rgb" dir="cw">
                                      <p:cBhvr>
                                        <p:cTn id="16" dur="10" fill="hold"/>
                                        <p:tgtEl>
                                          <p:spTgt spid="47"/>
                                        </p:tgtEl>
                                        <p:attrNameLst>
                                          <p:attrName>stroke.color</p:attrName>
                                        </p:attrNameLst>
                                      </p:cBhvr>
                                      <p:to>
                                        <a:srgbClr val="FF0000"/>
                                      </p:to>
                                    </p:animClr>
                                    <p:set>
                                      <p:cBhvr>
                                        <p:cTn id="17" dur="10" fill="hold"/>
                                        <p:tgtEl>
                                          <p:spTgt spid="47"/>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10" fill="hold"/>
                                        <p:tgtEl>
                                          <p:spTgt spid="4"/>
                                        </p:tgtEl>
                                        <p:attrNameLst>
                                          <p:attrName>stroke.color</p:attrName>
                                        </p:attrNameLst>
                                      </p:cBhvr>
                                      <p:to>
                                        <a:srgbClr val="FF0000"/>
                                      </p:to>
                                    </p:animClr>
                                    <p:set>
                                      <p:cBhvr>
                                        <p:cTn id="20" dur="10" fill="hold"/>
                                        <p:tgtEl>
                                          <p:spTgt spid="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10" fill="hold"/>
                                        <p:tgtEl>
                                          <p:spTgt spid="5"/>
                                        </p:tgtEl>
                                        <p:attrNameLst>
                                          <p:attrName>stroke.color</p:attrName>
                                        </p:attrNameLst>
                                      </p:cBhvr>
                                      <p:to>
                                        <a:srgbClr val="FF0000"/>
                                      </p:to>
                                    </p:animClr>
                                    <p:set>
                                      <p:cBhvr>
                                        <p:cTn id="23" dur="10" fill="hold"/>
                                        <p:tgtEl>
                                          <p:spTgt spid="5"/>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10" fill="hold"/>
                                        <p:tgtEl>
                                          <p:spTgt spid="6"/>
                                        </p:tgtEl>
                                        <p:attrNameLst>
                                          <p:attrName>stroke.color</p:attrName>
                                        </p:attrNameLst>
                                      </p:cBhvr>
                                      <p:to>
                                        <a:srgbClr val="FF0000"/>
                                      </p:to>
                                    </p:animClr>
                                    <p:set>
                                      <p:cBhvr>
                                        <p:cTn id="26" dur="10" fill="hold"/>
                                        <p:tgtEl>
                                          <p:spTgt spid="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3" presetClass="emph" presetSubtype="2" fill="hold" nodeType="withEffect">
                                  <p:stCondLst>
                                    <p:cond delay="0"/>
                                  </p:stCondLst>
                                  <p:childTnLst>
                                    <p:animClr clrSpc="rgb" dir="cw">
                                      <p:cBhvr override="childStyle">
                                        <p:cTn id="48" dur="10" fill="hold"/>
                                        <p:tgtEl>
                                          <p:spTgt spid="96">
                                            <p:txEl>
                                              <p:pRg st="0" end="0"/>
                                            </p:txEl>
                                          </p:spTgt>
                                        </p:tgtEl>
                                        <p:attrNameLst>
                                          <p:attrName>style.color</p:attrName>
                                        </p:attrNameLst>
                                      </p:cBhvr>
                                      <p:to>
                                        <a:srgbClr val="000000"/>
                                      </p:to>
                                    </p:animClr>
                                  </p:childTnLst>
                                </p:cTn>
                              </p:par>
                              <p:par>
                                <p:cTn id="49" presetID="7" presetClass="emph" presetSubtype="2" fill="hold" nodeType="withEffect">
                                  <p:stCondLst>
                                    <p:cond delay="0"/>
                                  </p:stCondLst>
                                  <p:childTnLst>
                                    <p:animClr clrSpc="rgb" dir="cw">
                                      <p:cBhvr>
                                        <p:cTn id="50" dur="10" fill="hold"/>
                                        <p:tgtEl>
                                          <p:spTgt spid="47"/>
                                        </p:tgtEl>
                                        <p:attrNameLst>
                                          <p:attrName>stroke.color</p:attrName>
                                        </p:attrNameLst>
                                      </p:cBhvr>
                                      <p:to>
                                        <a:srgbClr val="2F5496"/>
                                      </p:to>
                                    </p:animClr>
                                    <p:set>
                                      <p:cBhvr>
                                        <p:cTn id="51" dur="10" fill="hold"/>
                                        <p:tgtEl>
                                          <p:spTgt spid="47"/>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10" fill="hold"/>
                                        <p:tgtEl>
                                          <p:spTgt spid="4"/>
                                        </p:tgtEl>
                                        <p:attrNameLst>
                                          <p:attrName>stroke.color</p:attrName>
                                        </p:attrNameLst>
                                      </p:cBhvr>
                                      <p:to>
                                        <a:srgbClr val="2F5496"/>
                                      </p:to>
                                    </p:animClr>
                                    <p:set>
                                      <p:cBhvr>
                                        <p:cTn id="54" dur="10" fill="hold"/>
                                        <p:tgtEl>
                                          <p:spTgt spid="4"/>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10" fill="hold"/>
                                        <p:tgtEl>
                                          <p:spTgt spid="5"/>
                                        </p:tgtEl>
                                        <p:attrNameLst>
                                          <p:attrName>stroke.color</p:attrName>
                                        </p:attrNameLst>
                                      </p:cBhvr>
                                      <p:to>
                                        <a:srgbClr val="2F5496"/>
                                      </p:to>
                                    </p:animClr>
                                    <p:set>
                                      <p:cBhvr>
                                        <p:cTn id="57" dur="10" fill="hold"/>
                                        <p:tgtEl>
                                          <p:spTgt spid="5"/>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 fill="hold"/>
                                        <p:tgtEl>
                                          <p:spTgt spid="6"/>
                                        </p:tgtEl>
                                        <p:attrNameLst>
                                          <p:attrName>stroke.color</p:attrName>
                                        </p:attrNameLst>
                                      </p:cBhvr>
                                      <p:to>
                                        <a:srgbClr val="2F5496"/>
                                      </p:to>
                                    </p:animClr>
                                    <p:set>
                                      <p:cBhvr>
                                        <p:cTn id="60" dur="10" fill="hold"/>
                                        <p:tgtEl>
                                          <p:spTgt spid="6"/>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 fill="hold"/>
                                        <p:tgtEl>
                                          <p:spTgt spid="33"/>
                                        </p:tgtEl>
                                        <p:attrNameLst>
                                          <p:attrName>stroke.color</p:attrName>
                                        </p:attrNameLst>
                                      </p:cBhvr>
                                      <p:to>
                                        <a:srgbClr val="FF0000"/>
                                      </p:to>
                                    </p:animClr>
                                    <p:set>
                                      <p:cBhvr>
                                        <p:cTn id="63" dur="10" fill="hold"/>
                                        <p:tgtEl>
                                          <p:spTgt spid="33"/>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34"/>
                                        </p:tgtEl>
                                        <p:attrNameLst>
                                          <p:attrName>stroke.color</p:attrName>
                                        </p:attrNameLst>
                                      </p:cBhvr>
                                      <p:to>
                                        <a:srgbClr val="FF0000"/>
                                      </p:to>
                                    </p:animClr>
                                    <p:set>
                                      <p:cBhvr>
                                        <p:cTn id="66" dur="10" fill="hold"/>
                                        <p:tgtEl>
                                          <p:spTgt spid="34"/>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10" fill="hold"/>
                                        <p:tgtEl>
                                          <p:spTgt spid="35"/>
                                        </p:tgtEl>
                                        <p:attrNameLst>
                                          <p:attrName>stroke.color</p:attrName>
                                        </p:attrNameLst>
                                      </p:cBhvr>
                                      <p:to>
                                        <a:srgbClr val="FF0000"/>
                                      </p:to>
                                    </p:animClr>
                                    <p:set>
                                      <p:cBhvr>
                                        <p:cTn id="69" dur="10" fill="hold"/>
                                        <p:tgtEl>
                                          <p:spTgt spid="35"/>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10" fill="hold"/>
                                        <p:tgtEl>
                                          <p:spTgt spid="36"/>
                                        </p:tgtEl>
                                        <p:attrNameLst>
                                          <p:attrName>stroke.color</p:attrName>
                                        </p:attrNameLst>
                                      </p:cBhvr>
                                      <p:to>
                                        <a:srgbClr val="FF0000"/>
                                      </p:to>
                                    </p:animClr>
                                    <p:set>
                                      <p:cBhvr>
                                        <p:cTn id="72" dur="10" fill="hold"/>
                                        <p:tgtEl>
                                          <p:spTgt spid="36"/>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6">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3" presetClass="emph" presetSubtype="2" fill="hold" nodeType="withEffect">
                                  <p:stCondLst>
                                    <p:cond delay="0"/>
                                  </p:stCondLst>
                                  <p:childTnLst>
                                    <p:animClr clrSpc="rgb" dir="cw">
                                      <p:cBhvr override="childStyle">
                                        <p:cTn id="104" dur="10" fill="hold"/>
                                        <p:tgtEl>
                                          <p:spTgt spid="96">
                                            <p:txEl>
                                              <p:pRg st="1" end="1"/>
                                            </p:txEl>
                                          </p:spTgt>
                                        </p:tgtEl>
                                        <p:attrNameLst>
                                          <p:attrName>style.color</p:attrName>
                                        </p:attrNameLst>
                                      </p:cBhvr>
                                      <p:to>
                                        <a:srgbClr val="000000"/>
                                      </p:to>
                                    </p:animClr>
                                  </p:childTnLst>
                                </p:cTn>
                              </p:par>
                              <p:par>
                                <p:cTn id="105" presetID="7" presetClass="emph" presetSubtype="2" fill="hold" nodeType="withEffect">
                                  <p:stCondLst>
                                    <p:cond delay="0"/>
                                  </p:stCondLst>
                                  <p:childTnLst>
                                    <p:animClr clrSpc="rgb" dir="cw">
                                      <p:cBhvr>
                                        <p:cTn id="106" dur="10" fill="hold"/>
                                        <p:tgtEl>
                                          <p:spTgt spid="33"/>
                                        </p:tgtEl>
                                        <p:attrNameLst>
                                          <p:attrName>stroke.color</p:attrName>
                                        </p:attrNameLst>
                                      </p:cBhvr>
                                      <p:to>
                                        <a:srgbClr val="2F5496"/>
                                      </p:to>
                                    </p:animClr>
                                    <p:set>
                                      <p:cBhvr>
                                        <p:cTn id="107" dur="10" fill="hold"/>
                                        <p:tgtEl>
                                          <p:spTgt spid="33"/>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10" fill="hold"/>
                                        <p:tgtEl>
                                          <p:spTgt spid="34"/>
                                        </p:tgtEl>
                                        <p:attrNameLst>
                                          <p:attrName>stroke.color</p:attrName>
                                        </p:attrNameLst>
                                      </p:cBhvr>
                                      <p:to>
                                        <a:srgbClr val="2F5496"/>
                                      </p:to>
                                    </p:animClr>
                                    <p:set>
                                      <p:cBhvr>
                                        <p:cTn id="110" dur="10" fill="hold"/>
                                        <p:tgtEl>
                                          <p:spTgt spid="34"/>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10" fill="hold"/>
                                        <p:tgtEl>
                                          <p:spTgt spid="35"/>
                                        </p:tgtEl>
                                        <p:attrNameLst>
                                          <p:attrName>stroke.color</p:attrName>
                                        </p:attrNameLst>
                                      </p:cBhvr>
                                      <p:to>
                                        <a:srgbClr val="2F5496"/>
                                      </p:to>
                                    </p:animClr>
                                    <p:set>
                                      <p:cBhvr>
                                        <p:cTn id="113" dur="10" fill="hold"/>
                                        <p:tgtEl>
                                          <p:spTgt spid="35"/>
                                        </p:tgtEl>
                                        <p:attrNameLst>
                                          <p:attrName>stroke.on</p:attrName>
                                        </p:attrNameLst>
                                      </p:cBhvr>
                                      <p:to>
                                        <p:strVal val="true"/>
                                      </p:to>
                                    </p:set>
                                  </p:childTnLst>
                                </p:cTn>
                              </p:par>
                              <p:par>
                                <p:cTn id="114" presetID="7" presetClass="emph" presetSubtype="2" fill="hold" nodeType="withEffect">
                                  <p:stCondLst>
                                    <p:cond delay="0"/>
                                  </p:stCondLst>
                                  <p:childTnLst>
                                    <p:animClr clrSpc="rgb" dir="cw">
                                      <p:cBhvr>
                                        <p:cTn id="115" dur="10" fill="hold"/>
                                        <p:tgtEl>
                                          <p:spTgt spid="36"/>
                                        </p:tgtEl>
                                        <p:attrNameLst>
                                          <p:attrName>stroke.color</p:attrName>
                                        </p:attrNameLst>
                                      </p:cBhvr>
                                      <p:to>
                                        <a:srgbClr val="2F5496"/>
                                      </p:to>
                                    </p:animClr>
                                    <p:set>
                                      <p:cBhvr>
                                        <p:cTn id="116" dur="10" fill="hold"/>
                                        <p:tgtEl>
                                          <p:spTgt spid="36"/>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10" fill="hold"/>
                                        <p:tgtEl>
                                          <p:spTgt spid="30"/>
                                        </p:tgtEl>
                                        <p:attrNameLst>
                                          <p:attrName>stroke.color</p:attrName>
                                        </p:attrNameLst>
                                      </p:cBhvr>
                                      <p:to>
                                        <a:srgbClr val="FF0000"/>
                                      </p:to>
                                    </p:animClr>
                                    <p:set>
                                      <p:cBhvr>
                                        <p:cTn id="119" dur="10" fill="hold"/>
                                        <p:tgtEl>
                                          <p:spTgt spid="30"/>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10" fill="hold"/>
                                        <p:tgtEl>
                                          <p:spTgt spid="3"/>
                                        </p:tgtEl>
                                        <p:attrNameLst>
                                          <p:attrName>stroke.color</p:attrName>
                                        </p:attrNameLst>
                                      </p:cBhvr>
                                      <p:to>
                                        <a:srgbClr val="FF0000"/>
                                      </p:to>
                                    </p:animClr>
                                    <p:set>
                                      <p:cBhvr>
                                        <p:cTn id="122" dur="10" fill="hold"/>
                                        <p:tgtEl>
                                          <p:spTgt spid="3"/>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10" fill="hold"/>
                                        <p:tgtEl>
                                          <p:spTgt spid="31"/>
                                        </p:tgtEl>
                                        <p:attrNameLst>
                                          <p:attrName>stroke.color</p:attrName>
                                        </p:attrNameLst>
                                      </p:cBhvr>
                                      <p:to>
                                        <a:srgbClr val="FF0000"/>
                                      </p:to>
                                    </p:animClr>
                                    <p:set>
                                      <p:cBhvr>
                                        <p:cTn id="125" dur="10" fill="hold"/>
                                        <p:tgtEl>
                                          <p:spTgt spid="31"/>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 fill="hold"/>
                                        <p:tgtEl>
                                          <p:spTgt spid="32"/>
                                        </p:tgtEl>
                                        <p:attrNameLst>
                                          <p:attrName>stroke.color</p:attrName>
                                        </p:attrNameLst>
                                      </p:cBhvr>
                                      <p:to>
                                        <a:srgbClr val="FF0000"/>
                                      </p:to>
                                    </p:animClr>
                                    <p:set>
                                      <p:cBhvr>
                                        <p:cTn id="128" dur="10" fill="hold"/>
                                        <p:tgtEl>
                                          <p:spTgt spid="32"/>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 fill="hold"/>
                                        <p:tgtEl>
                                          <p:spTgt spid="28"/>
                                        </p:tgtEl>
                                        <p:attrNameLst>
                                          <p:attrName>stroke.color</p:attrName>
                                        </p:attrNameLst>
                                      </p:cBhvr>
                                      <p:to>
                                        <a:srgbClr val="FF0000"/>
                                      </p:to>
                                    </p:animClr>
                                    <p:set>
                                      <p:cBhvr>
                                        <p:cTn id="131" dur="10" fill="hold"/>
                                        <p:tgtEl>
                                          <p:spTgt spid="28"/>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96">
                                            <p:txEl>
                                              <p:pRg st="3" end="3"/>
                                            </p:tx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8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9"/>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54"/>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58"/>
                                        </p:tgtEl>
                                        <p:attrNameLst>
                                          <p:attrName>style.visibility</p:attrName>
                                        </p:attrNameLst>
                                      </p:cBhvr>
                                      <p:to>
                                        <p:strVal val="visible"/>
                                      </p:to>
                                    </p:set>
                                  </p:childTnLst>
                                </p:cTn>
                              </p:par>
                              <p:par>
                                <p:cTn id="158" presetID="3" presetClass="emph" presetSubtype="2" fill="hold" nodeType="withEffect">
                                  <p:stCondLst>
                                    <p:cond delay="0"/>
                                  </p:stCondLst>
                                  <p:childTnLst>
                                    <p:animClr clrSpc="rgb" dir="cw">
                                      <p:cBhvr override="childStyle">
                                        <p:cTn id="159" dur="10" fill="hold"/>
                                        <p:tgtEl>
                                          <p:spTgt spid="96">
                                            <p:txEl>
                                              <p:pRg st="2" end="2"/>
                                            </p:txEl>
                                          </p:spTgt>
                                        </p:tgtEl>
                                        <p:attrNameLst>
                                          <p:attrName>style.color</p:attrName>
                                        </p:attrNameLst>
                                      </p:cBhvr>
                                      <p:to>
                                        <a:srgbClr val="000000"/>
                                      </p:to>
                                    </p:animClr>
                                  </p:childTnLst>
                                </p:cTn>
                              </p:par>
                              <p:par>
                                <p:cTn id="160" presetID="7" presetClass="emph" presetSubtype="2" fill="hold" nodeType="withEffect">
                                  <p:stCondLst>
                                    <p:cond delay="0"/>
                                  </p:stCondLst>
                                  <p:childTnLst>
                                    <p:animClr clrSpc="rgb" dir="cw">
                                      <p:cBhvr>
                                        <p:cTn id="161" dur="10" fill="hold"/>
                                        <p:tgtEl>
                                          <p:spTgt spid="30"/>
                                        </p:tgtEl>
                                        <p:attrNameLst>
                                          <p:attrName>stroke.color</p:attrName>
                                        </p:attrNameLst>
                                      </p:cBhvr>
                                      <p:to>
                                        <a:srgbClr val="2F5496"/>
                                      </p:to>
                                    </p:animClr>
                                    <p:set>
                                      <p:cBhvr>
                                        <p:cTn id="162" dur="10" fill="hold"/>
                                        <p:tgtEl>
                                          <p:spTgt spid="30"/>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10" fill="hold"/>
                                        <p:tgtEl>
                                          <p:spTgt spid="3"/>
                                        </p:tgtEl>
                                        <p:attrNameLst>
                                          <p:attrName>stroke.color</p:attrName>
                                        </p:attrNameLst>
                                      </p:cBhvr>
                                      <p:to>
                                        <a:srgbClr val="2F5496"/>
                                      </p:to>
                                    </p:animClr>
                                    <p:set>
                                      <p:cBhvr>
                                        <p:cTn id="165" dur="10" fill="hold"/>
                                        <p:tgtEl>
                                          <p:spTgt spid="3"/>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10" fill="hold"/>
                                        <p:tgtEl>
                                          <p:spTgt spid="31"/>
                                        </p:tgtEl>
                                        <p:attrNameLst>
                                          <p:attrName>stroke.color</p:attrName>
                                        </p:attrNameLst>
                                      </p:cBhvr>
                                      <p:to>
                                        <a:srgbClr val="2F5496"/>
                                      </p:to>
                                    </p:animClr>
                                    <p:set>
                                      <p:cBhvr>
                                        <p:cTn id="168" dur="10" fill="hold"/>
                                        <p:tgtEl>
                                          <p:spTgt spid="31"/>
                                        </p:tgtEl>
                                        <p:attrNameLst>
                                          <p:attrName>stroke.on</p:attrName>
                                        </p:attrNameLst>
                                      </p:cBhvr>
                                      <p:to>
                                        <p:strVal val="true"/>
                                      </p:to>
                                    </p:set>
                                  </p:childTnLst>
                                </p:cTn>
                              </p:par>
                              <p:par>
                                <p:cTn id="169" presetID="7" presetClass="emph" presetSubtype="2" fill="hold" nodeType="withEffect">
                                  <p:stCondLst>
                                    <p:cond delay="0"/>
                                  </p:stCondLst>
                                  <p:childTnLst>
                                    <p:animClr clrSpc="rgb" dir="cw">
                                      <p:cBhvr>
                                        <p:cTn id="170" dur="10" fill="hold"/>
                                        <p:tgtEl>
                                          <p:spTgt spid="32"/>
                                        </p:tgtEl>
                                        <p:attrNameLst>
                                          <p:attrName>stroke.color</p:attrName>
                                        </p:attrNameLst>
                                      </p:cBhvr>
                                      <p:to>
                                        <a:srgbClr val="2F5496"/>
                                      </p:to>
                                    </p:animClr>
                                    <p:set>
                                      <p:cBhvr>
                                        <p:cTn id="171" dur="10" fill="hold"/>
                                        <p:tgtEl>
                                          <p:spTgt spid="32"/>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10" fill="hold"/>
                                        <p:tgtEl>
                                          <p:spTgt spid="28"/>
                                        </p:tgtEl>
                                        <p:attrNameLst>
                                          <p:attrName>stroke.color</p:attrName>
                                        </p:attrNameLst>
                                      </p:cBhvr>
                                      <p:to>
                                        <a:srgbClr val="2F5496"/>
                                      </p:to>
                                    </p:animClr>
                                    <p:set>
                                      <p:cBhvr>
                                        <p:cTn id="174" dur="10" fill="hold"/>
                                        <p:tgtEl>
                                          <p:spTgt spid="28"/>
                                        </p:tgtEl>
                                        <p:attrNameLst>
                                          <p:attrName>stroke.on</p:attrName>
                                        </p:attrNameLst>
                                      </p:cBhvr>
                                      <p:to>
                                        <p:strVal val="true"/>
                                      </p:to>
                                    </p:set>
                                  </p:childTnLst>
                                </p:cTn>
                              </p:par>
                              <p:par>
                                <p:cTn id="175" presetID="7" presetClass="emph" presetSubtype="2" fill="hold" nodeType="withEffect">
                                  <p:stCondLst>
                                    <p:cond delay="0"/>
                                  </p:stCondLst>
                                  <p:childTnLst>
                                    <p:animClr clrSpc="rgb" dir="cw">
                                      <p:cBhvr>
                                        <p:cTn id="176" dur="10" fill="hold"/>
                                        <p:tgtEl>
                                          <p:spTgt spid="38"/>
                                        </p:tgtEl>
                                        <p:attrNameLst>
                                          <p:attrName>stroke.color</p:attrName>
                                        </p:attrNameLst>
                                      </p:cBhvr>
                                      <p:to>
                                        <a:srgbClr val="FF0000"/>
                                      </p:to>
                                    </p:animClr>
                                    <p:set>
                                      <p:cBhvr>
                                        <p:cTn id="177" dur="10" fill="hold"/>
                                        <p:tgtEl>
                                          <p:spTgt spid="38"/>
                                        </p:tgtEl>
                                        <p:attrNameLst>
                                          <p:attrName>stroke.on</p:attrName>
                                        </p:attrNameLst>
                                      </p:cBhvr>
                                      <p:to>
                                        <p:strVal val="true"/>
                                      </p:to>
                                    </p:set>
                                  </p:childTnLst>
                                </p:cTn>
                              </p:par>
                              <p:par>
                                <p:cTn id="178" presetID="7" presetClass="emph" presetSubtype="2" fill="hold" nodeType="withEffect">
                                  <p:stCondLst>
                                    <p:cond delay="0"/>
                                  </p:stCondLst>
                                  <p:childTnLst>
                                    <p:animClr clrSpc="rgb" dir="cw">
                                      <p:cBhvr>
                                        <p:cTn id="179" dur="10" fill="hold"/>
                                        <p:tgtEl>
                                          <p:spTgt spid="39"/>
                                        </p:tgtEl>
                                        <p:attrNameLst>
                                          <p:attrName>stroke.color</p:attrName>
                                        </p:attrNameLst>
                                      </p:cBhvr>
                                      <p:to>
                                        <a:srgbClr val="FF0000"/>
                                      </p:to>
                                    </p:animClr>
                                    <p:set>
                                      <p:cBhvr>
                                        <p:cTn id="180" dur="10" fill="hold"/>
                                        <p:tgtEl>
                                          <p:spTgt spid="39"/>
                                        </p:tgtEl>
                                        <p:attrNameLst>
                                          <p:attrName>stroke.on</p:attrName>
                                        </p:attrNameLst>
                                      </p:cBhvr>
                                      <p:to>
                                        <p:strVal val="true"/>
                                      </p:to>
                                    </p:set>
                                  </p:childTnLst>
                                </p:cTn>
                              </p:par>
                              <p:par>
                                <p:cTn id="181" presetID="7" presetClass="emph" presetSubtype="2" fill="hold" nodeType="withEffect">
                                  <p:stCondLst>
                                    <p:cond delay="0"/>
                                  </p:stCondLst>
                                  <p:childTnLst>
                                    <p:animClr clrSpc="rgb" dir="cw">
                                      <p:cBhvr>
                                        <p:cTn id="182" dur="10" fill="hold"/>
                                        <p:tgtEl>
                                          <p:spTgt spid="40"/>
                                        </p:tgtEl>
                                        <p:attrNameLst>
                                          <p:attrName>stroke.color</p:attrName>
                                        </p:attrNameLst>
                                      </p:cBhvr>
                                      <p:to>
                                        <a:srgbClr val="FF0000"/>
                                      </p:to>
                                    </p:animClr>
                                    <p:set>
                                      <p:cBhvr>
                                        <p:cTn id="183" dur="10" fill="hold"/>
                                        <p:tgtEl>
                                          <p:spTgt spid="40"/>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10" fill="hold"/>
                                        <p:tgtEl>
                                          <p:spTgt spid="41"/>
                                        </p:tgtEl>
                                        <p:attrNameLst>
                                          <p:attrName>stroke.color</p:attrName>
                                        </p:attrNameLst>
                                      </p:cBhvr>
                                      <p:to>
                                        <a:srgbClr val="FF0000"/>
                                      </p:to>
                                    </p:animClr>
                                    <p:set>
                                      <p:cBhvr>
                                        <p:cTn id="186" dur="10" fill="hold"/>
                                        <p:tgtEl>
                                          <p:spTgt spid="4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96">
                                            <p:txEl>
                                              <p:pRg st="4" end="4"/>
                                            </p:txEl>
                                          </p:spTgt>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0"/>
                                        </p:tgtEl>
                                        <p:attrNameLst>
                                          <p:attrName>style.visibility</p:attrName>
                                        </p:attrNameLst>
                                      </p:cBhvr>
                                      <p:to>
                                        <p:strVal val="visible"/>
                                      </p:to>
                                    </p:set>
                                  </p:childTnLst>
                                </p:cTn>
                              </p:par>
                              <p:par>
                                <p:cTn id="195" presetID="3" presetClass="emph" presetSubtype="2" fill="hold" nodeType="withEffect">
                                  <p:stCondLst>
                                    <p:cond delay="0"/>
                                  </p:stCondLst>
                                  <p:childTnLst>
                                    <p:animClr clrSpc="rgb" dir="cw">
                                      <p:cBhvr override="childStyle">
                                        <p:cTn id="196" dur="10" fill="hold"/>
                                        <p:tgtEl>
                                          <p:spTgt spid="96">
                                            <p:txEl>
                                              <p:pRg st="3" end="3"/>
                                            </p:txEl>
                                          </p:spTgt>
                                        </p:tgtEl>
                                        <p:attrNameLst>
                                          <p:attrName>style.color</p:attrName>
                                        </p:attrNameLst>
                                      </p:cBhvr>
                                      <p:to>
                                        <a:srgbClr val="000000"/>
                                      </p:to>
                                    </p:animClr>
                                  </p:childTnLst>
                                </p:cTn>
                              </p:par>
                              <p:par>
                                <p:cTn id="197" presetID="7" presetClass="emph" presetSubtype="2" fill="hold" nodeType="withEffect">
                                  <p:stCondLst>
                                    <p:cond delay="0"/>
                                  </p:stCondLst>
                                  <p:childTnLst>
                                    <p:animClr clrSpc="rgb" dir="cw">
                                      <p:cBhvr>
                                        <p:cTn id="198" dur="10" fill="hold"/>
                                        <p:tgtEl>
                                          <p:spTgt spid="38"/>
                                        </p:tgtEl>
                                        <p:attrNameLst>
                                          <p:attrName>stroke.color</p:attrName>
                                        </p:attrNameLst>
                                      </p:cBhvr>
                                      <p:to>
                                        <a:srgbClr val="2F5496"/>
                                      </p:to>
                                    </p:animClr>
                                    <p:set>
                                      <p:cBhvr>
                                        <p:cTn id="199" dur="10" fill="hold"/>
                                        <p:tgtEl>
                                          <p:spTgt spid="3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 fill="hold"/>
                                        <p:tgtEl>
                                          <p:spTgt spid="39"/>
                                        </p:tgtEl>
                                        <p:attrNameLst>
                                          <p:attrName>stroke.color</p:attrName>
                                        </p:attrNameLst>
                                      </p:cBhvr>
                                      <p:to>
                                        <a:srgbClr val="2F5496"/>
                                      </p:to>
                                    </p:animClr>
                                    <p:set>
                                      <p:cBhvr>
                                        <p:cTn id="202" dur="10" fill="hold"/>
                                        <p:tgtEl>
                                          <p:spTgt spid="39"/>
                                        </p:tgtEl>
                                        <p:attrNameLst>
                                          <p:attrName>stroke.on</p:attrName>
                                        </p:attrNameLst>
                                      </p:cBhvr>
                                      <p:to>
                                        <p:strVal val="true"/>
                                      </p:to>
                                    </p:set>
                                  </p:childTnLst>
                                </p:cTn>
                              </p:par>
                              <p:par>
                                <p:cTn id="203" presetID="7" presetClass="emph" presetSubtype="2" fill="hold" nodeType="withEffect">
                                  <p:stCondLst>
                                    <p:cond delay="0"/>
                                  </p:stCondLst>
                                  <p:childTnLst>
                                    <p:animClr clrSpc="rgb" dir="cw">
                                      <p:cBhvr>
                                        <p:cTn id="204" dur="10" fill="hold"/>
                                        <p:tgtEl>
                                          <p:spTgt spid="40"/>
                                        </p:tgtEl>
                                        <p:attrNameLst>
                                          <p:attrName>stroke.color</p:attrName>
                                        </p:attrNameLst>
                                      </p:cBhvr>
                                      <p:to>
                                        <a:srgbClr val="2F5496"/>
                                      </p:to>
                                    </p:animClr>
                                    <p:set>
                                      <p:cBhvr>
                                        <p:cTn id="205" dur="10" fill="hold"/>
                                        <p:tgtEl>
                                          <p:spTgt spid="40"/>
                                        </p:tgtEl>
                                        <p:attrNameLst>
                                          <p:attrName>stroke.on</p:attrName>
                                        </p:attrNameLst>
                                      </p:cBhvr>
                                      <p:to>
                                        <p:strVal val="true"/>
                                      </p:to>
                                    </p:set>
                                  </p:childTnLst>
                                </p:cTn>
                              </p:par>
                              <p:par>
                                <p:cTn id="206" presetID="7" presetClass="emph" presetSubtype="2" fill="hold" nodeType="withEffect">
                                  <p:stCondLst>
                                    <p:cond delay="0"/>
                                  </p:stCondLst>
                                  <p:childTnLst>
                                    <p:animClr clrSpc="rgb" dir="cw">
                                      <p:cBhvr>
                                        <p:cTn id="207" dur="10" fill="hold"/>
                                        <p:tgtEl>
                                          <p:spTgt spid="41"/>
                                        </p:tgtEl>
                                        <p:attrNameLst>
                                          <p:attrName>stroke.color</p:attrName>
                                        </p:attrNameLst>
                                      </p:cBhvr>
                                      <p:to>
                                        <a:srgbClr val="2F5496"/>
                                      </p:to>
                                    </p:animClr>
                                    <p:set>
                                      <p:cBhvr>
                                        <p:cTn id="208" dur="10" fill="hold"/>
                                        <p:tgtEl>
                                          <p:spTgt spid="41"/>
                                        </p:tgtEl>
                                        <p:attrNameLst>
                                          <p:attrName>stroke.on</p:attrName>
                                        </p:attrNameLst>
                                      </p:cBhvr>
                                      <p:to>
                                        <p:strVal val="true"/>
                                      </p:to>
                                    </p:set>
                                  </p:childTnLst>
                                </p:cTn>
                              </p:par>
                              <p:par>
                                <p:cTn id="209" presetID="7" presetClass="emph" presetSubtype="2" fill="hold" nodeType="withEffect">
                                  <p:stCondLst>
                                    <p:cond delay="0"/>
                                  </p:stCondLst>
                                  <p:childTnLst>
                                    <p:animClr clrSpc="rgb" dir="cw">
                                      <p:cBhvr>
                                        <p:cTn id="210" dur="10" fill="hold"/>
                                        <p:tgtEl>
                                          <p:spTgt spid="86"/>
                                        </p:tgtEl>
                                        <p:attrNameLst>
                                          <p:attrName>stroke.color</p:attrName>
                                        </p:attrNameLst>
                                      </p:cBhvr>
                                      <p:to>
                                        <a:srgbClr val="FF0000"/>
                                      </p:to>
                                    </p:animClr>
                                    <p:set>
                                      <p:cBhvr>
                                        <p:cTn id="211" dur="10" fill="hold"/>
                                        <p:tgtEl>
                                          <p:spTgt spid="86"/>
                                        </p:tgtEl>
                                        <p:attrNameLst>
                                          <p:attrName>stroke.on</p:attrName>
                                        </p:attrNameLst>
                                      </p:cBhvr>
                                      <p:to>
                                        <p:strVal val="true"/>
                                      </p:to>
                                    </p:set>
                                  </p:childTnLst>
                                </p:cTn>
                              </p:par>
                              <p:par>
                                <p:cTn id="212" presetID="7" presetClass="emph" presetSubtype="2" fill="hold" nodeType="withEffect">
                                  <p:stCondLst>
                                    <p:cond delay="0"/>
                                  </p:stCondLst>
                                  <p:childTnLst>
                                    <p:animClr clrSpc="rgb" dir="cw">
                                      <p:cBhvr>
                                        <p:cTn id="213" dur="10" fill="hold"/>
                                        <p:tgtEl>
                                          <p:spTgt spid="80"/>
                                        </p:tgtEl>
                                        <p:attrNameLst>
                                          <p:attrName>stroke.color</p:attrName>
                                        </p:attrNameLst>
                                      </p:cBhvr>
                                      <p:to>
                                        <a:srgbClr val="FF0000"/>
                                      </p:to>
                                    </p:animClr>
                                    <p:set>
                                      <p:cBhvr>
                                        <p:cTn id="214" dur="10" fill="hold"/>
                                        <p:tgtEl>
                                          <p:spTgt spid="80"/>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10" fill="hold"/>
                                        <p:tgtEl>
                                          <p:spTgt spid="84"/>
                                        </p:tgtEl>
                                        <p:attrNameLst>
                                          <p:attrName>stroke.color</p:attrName>
                                        </p:attrNameLst>
                                      </p:cBhvr>
                                      <p:to>
                                        <a:srgbClr val="FF0000"/>
                                      </p:to>
                                    </p:animClr>
                                    <p:set>
                                      <p:cBhvr>
                                        <p:cTn id="217" dur="10" fill="hold"/>
                                        <p:tgtEl>
                                          <p:spTgt spid="84"/>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10" fill="hold"/>
                                        <p:tgtEl>
                                          <p:spTgt spid="87"/>
                                        </p:tgtEl>
                                        <p:attrNameLst>
                                          <p:attrName>stroke.color</p:attrName>
                                        </p:attrNameLst>
                                      </p:cBhvr>
                                      <p:to>
                                        <a:srgbClr val="FF0000"/>
                                      </p:to>
                                    </p:animClr>
                                    <p:set>
                                      <p:cBhvr>
                                        <p:cTn id="220" dur="10" fill="hold"/>
                                        <p:tgtEl>
                                          <p:spTgt spid="87"/>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10" fill="hold"/>
                                        <p:tgtEl>
                                          <p:spTgt spid="89"/>
                                        </p:tgtEl>
                                        <p:attrNameLst>
                                          <p:attrName>stroke.color</p:attrName>
                                        </p:attrNameLst>
                                      </p:cBhvr>
                                      <p:to>
                                        <a:srgbClr val="FF0000"/>
                                      </p:to>
                                    </p:animClr>
                                    <p:set>
                                      <p:cBhvr>
                                        <p:cTn id="223" dur="10" fill="hold"/>
                                        <p:tgtEl>
                                          <p:spTgt spid="89"/>
                                        </p:tgtEl>
                                        <p:attrNameLst>
                                          <p:attrName>stroke.on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96">
                                            <p:txEl>
                                              <p:pRg st="5" end="5"/>
                                            </p:txEl>
                                          </p:spTgt>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24"/>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92"/>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73"/>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60"/>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6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66"/>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69"/>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94"/>
                                        </p:tgtEl>
                                        <p:attrNameLst>
                                          <p:attrName>style.visibility</p:attrName>
                                        </p:attrNameLst>
                                      </p:cBhvr>
                                      <p:to>
                                        <p:strVal val="visible"/>
                                      </p:to>
                                    </p:set>
                                  </p:childTnLst>
                                </p:cTn>
                              </p:par>
                              <p:par>
                                <p:cTn id="244" presetID="3" presetClass="emph" presetSubtype="2" fill="hold" nodeType="withEffect">
                                  <p:stCondLst>
                                    <p:cond delay="0"/>
                                  </p:stCondLst>
                                  <p:childTnLst>
                                    <p:animClr clrSpc="rgb" dir="cw">
                                      <p:cBhvr override="childStyle">
                                        <p:cTn id="245" dur="10" fill="hold"/>
                                        <p:tgtEl>
                                          <p:spTgt spid="96">
                                            <p:txEl>
                                              <p:pRg st="4" end="4"/>
                                            </p:txEl>
                                          </p:spTgt>
                                        </p:tgtEl>
                                        <p:attrNameLst>
                                          <p:attrName>style.color</p:attrName>
                                        </p:attrNameLst>
                                      </p:cBhvr>
                                      <p:to>
                                        <a:srgbClr val="000000"/>
                                      </p:to>
                                    </p:animClr>
                                  </p:childTnLst>
                                </p:cTn>
                              </p:par>
                              <p:par>
                                <p:cTn id="246" presetID="7" presetClass="emph" presetSubtype="2" fill="hold" nodeType="withEffect">
                                  <p:stCondLst>
                                    <p:cond delay="0"/>
                                  </p:stCondLst>
                                  <p:childTnLst>
                                    <p:animClr clrSpc="rgb" dir="cw">
                                      <p:cBhvr>
                                        <p:cTn id="247" dur="10" fill="hold"/>
                                        <p:tgtEl>
                                          <p:spTgt spid="86"/>
                                        </p:tgtEl>
                                        <p:attrNameLst>
                                          <p:attrName>stroke.color</p:attrName>
                                        </p:attrNameLst>
                                      </p:cBhvr>
                                      <p:to>
                                        <a:srgbClr val="2F5496"/>
                                      </p:to>
                                    </p:animClr>
                                    <p:set>
                                      <p:cBhvr>
                                        <p:cTn id="248" dur="10" fill="hold"/>
                                        <p:tgtEl>
                                          <p:spTgt spid="86"/>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 fill="hold"/>
                                        <p:tgtEl>
                                          <p:spTgt spid="124"/>
                                        </p:tgtEl>
                                        <p:attrNameLst>
                                          <p:attrName>stroke.color</p:attrName>
                                        </p:attrNameLst>
                                      </p:cBhvr>
                                      <p:to>
                                        <a:srgbClr val="FF0000"/>
                                      </p:to>
                                    </p:animClr>
                                    <p:set>
                                      <p:cBhvr>
                                        <p:cTn id="251" dur="10" fill="hold"/>
                                        <p:tgtEl>
                                          <p:spTgt spid="124"/>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 fill="hold"/>
                                        <p:tgtEl>
                                          <p:spTgt spid="80"/>
                                        </p:tgtEl>
                                        <p:attrNameLst>
                                          <p:attrName>stroke.color</p:attrName>
                                        </p:attrNameLst>
                                      </p:cBhvr>
                                      <p:to>
                                        <a:srgbClr val="2F5496"/>
                                      </p:to>
                                    </p:animClr>
                                    <p:set>
                                      <p:cBhvr>
                                        <p:cTn id="254" dur="10" fill="hold"/>
                                        <p:tgtEl>
                                          <p:spTgt spid="80"/>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 fill="hold"/>
                                        <p:tgtEl>
                                          <p:spTgt spid="84"/>
                                        </p:tgtEl>
                                        <p:attrNameLst>
                                          <p:attrName>stroke.color</p:attrName>
                                        </p:attrNameLst>
                                      </p:cBhvr>
                                      <p:to>
                                        <a:srgbClr val="2F5496"/>
                                      </p:to>
                                    </p:animClr>
                                    <p:set>
                                      <p:cBhvr>
                                        <p:cTn id="257" dur="10" fill="hold"/>
                                        <p:tgtEl>
                                          <p:spTgt spid="84"/>
                                        </p:tgtEl>
                                        <p:attrNameLst>
                                          <p:attrName>stroke.on</p:attrName>
                                        </p:attrNameLst>
                                      </p:cBhvr>
                                      <p:to>
                                        <p:strVal val="true"/>
                                      </p:to>
                                    </p:set>
                                  </p:childTnLst>
                                </p:cTn>
                              </p:par>
                              <p:par>
                                <p:cTn id="258" presetID="7" presetClass="emph" presetSubtype="2" fill="hold" nodeType="withEffect">
                                  <p:stCondLst>
                                    <p:cond delay="0"/>
                                  </p:stCondLst>
                                  <p:childTnLst>
                                    <p:animClr clrSpc="rgb" dir="cw">
                                      <p:cBhvr>
                                        <p:cTn id="259" dur="10" fill="hold"/>
                                        <p:tgtEl>
                                          <p:spTgt spid="87"/>
                                        </p:tgtEl>
                                        <p:attrNameLst>
                                          <p:attrName>stroke.color</p:attrName>
                                        </p:attrNameLst>
                                      </p:cBhvr>
                                      <p:to>
                                        <a:srgbClr val="2F5496"/>
                                      </p:to>
                                    </p:animClr>
                                    <p:set>
                                      <p:cBhvr>
                                        <p:cTn id="260" dur="10" fill="hold"/>
                                        <p:tgtEl>
                                          <p:spTgt spid="87"/>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10" fill="hold"/>
                                        <p:tgtEl>
                                          <p:spTgt spid="89"/>
                                        </p:tgtEl>
                                        <p:attrNameLst>
                                          <p:attrName>stroke.color</p:attrName>
                                        </p:attrNameLst>
                                      </p:cBhvr>
                                      <p:to>
                                        <a:srgbClr val="2F5496"/>
                                      </p:to>
                                    </p:animClr>
                                    <p:set>
                                      <p:cBhvr>
                                        <p:cTn id="263" dur="10" fill="hold"/>
                                        <p:tgtEl>
                                          <p:spTgt spid="89"/>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10" fill="hold"/>
                                        <p:tgtEl>
                                          <p:spTgt spid="92"/>
                                        </p:tgtEl>
                                        <p:attrNameLst>
                                          <p:attrName>stroke.color</p:attrName>
                                        </p:attrNameLst>
                                      </p:cBhvr>
                                      <p:to>
                                        <a:srgbClr val="FF0000"/>
                                      </p:to>
                                    </p:animClr>
                                    <p:set>
                                      <p:cBhvr>
                                        <p:cTn id="266" dur="10" fill="hold"/>
                                        <p:tgtEl>
                                          <p:spTgt spid="92"/>
                                        </p:tgtEl>
                                        <p:attrNameLst>
                                          <p:attrName>stroke.on</p:attrName>
                                        </p:attrNameLst>
                                      </p:cBhvr>
                                      <p:to>
                                        <p:strVal val="true"/>
                                      </p:to>
                                    </p:set>
                                  </p:childTnLst>
                                </p:cTn>
                              </p:par>
                              <p:par>
                                <p:cTn id="267" presetID="7" presetClass="emph" presetSubtype="2" fill="hold" nodeType="withEffect">
                                  <p:stCondLst>
                                    <p:cond delay="0"/>
                                  </p:stCondLst>
                                  <p:childTnLst>
                                    <p:animClr clrSpc="rgb" dir="cw">
                                      <p:cBhvr>
                                        <p:cTn id="268" dur="10" fill="hold"/>
                                        <p:tgtEl>
                                          <p:spTgt spid="73"/>
                                        </p:tgtEl>
                                        <p:attrNameLst>
                                          <p:attrName>stroke.color</p:attrName>
                                        </p:attrNameLst>
                                      </p:cBhvr>
                                      <p:to>
                                        <a:srgbClr val="FF0000"/>
                                      </p:to>
                                    </p:animClr>
                                    <p:set>
                                      <p:cBhvr>
                                        <p:cTn id="269" dur="10" fill="hold"/>
                                        <p:tgtEl>
                                          <p:spTgt spid="73"/>
                                        </p:tgtEl>
                                        <p:attrNameLst>
                                          <p:attrName>stroke.on</p:attrName>
                                        </p:attrNameLst>
                                      </p:cBhvr>
                                      <p:to>
                                        <p:strVal val="true"/>
                                      </p:to>
                                    </p:set>
                                  </p:childTnLst>
                                </p:cTn>
                              </p:par>
                              <p:par>
                                <p:cTn id="270" presetID="7" presetClass="emph" presetSubtype="2" fill="hold" nodeType="withEffect">
                                  <p:stCondLst>
                                    <p:cond delay="0"/>
                                  </p:stCondLst>
                                  <p:childTnLst>
                                    <p:animClr clrSpc="rgb" dir="cw">
                                      <p:cBhvr>
                                        <p:cTn id="271" dur="10" fill="hold"/>
                                        <p:tgtEl>
                                          <p:spTgt spid="60"/>
                                        </p:tgtEl>
                                        <p:attrNameLst>
                                          <p:attrName>stroke.color</p:attrName>
                                        </p:attrNameLst>
                                      </p:cBhvr>
                                      <p:to>
                                        <a:srgbClr val="FF0000"/>
                                      </p:to>
                                    </p:animClr>
                                    <p:set>
                                      <p:cBhvr>
                                        <p:cTn id="272" dur="10" fill="hold"/>
                                        <p:tgtEl>
                                          <p:spTgt spid="60"/>
                                        </p:tgtEl>
                                        <p:attrNameLst>
                                          <p:attrName>stroke.on</p:attrName>
                                        </p:attrNameLst>
                                      </p:cBhvr>
                                      <p:to>
                                        <p:strVal val="true"/>
                                      </p:to>
                                    </p:set>
                                  </p:childTnLst>
                                </p:cTn>
                              </p:par>
                              <p:par>
                                <p:cTn id="273" presetID="7" presetClass="emph" presetSubtype="2" fill="hold" nodeType="withEffect">
                                  <p:stCondLst>
                                    <p:cond delay="0"/>
                                  </p:stCondLst>
                                  <p:childTnLst>
                                    <p:animClr clrSpc="rgb" dir="cw">
                                      <p:cBhvr>
                                        <p:cTn id="274" dur="10" fill="hold"/>
                                        <p:tgtEl>
                                          <p:spTgt spid="63"/>
                                        </p:tgtEl>
                                        <p:attrNameLst>
                                          <p:attrName>stroke.color</p:attrName>
                                        </p:attrNameLst>
                                      </p:cBhvr>
                                      <p:to>
                                        <a:srgbClr val="FF0000"/>
                                      </p:to>
                                    </p:animClr>
                                    <p:set>
                                      <p:cBhvr>
                                        <p:cTn id="275" dur="10" fill="hold"/>
                                        <p:tgtEl>
                                          <p:spTgt spid="63"/>
                                        </p:tgtEl>
                                        <p:attrNameLst>
                                          <p:attrName>stroke.on</p:attrName>
                                        </p:attrNameLst>
                                      </p:cBhvr>
                                      <p:to>
                                        <p:strVal val="true"/>
                                      </p:to>
                                    </p:set>
                                  </p:childTnLst>
                                </p:cTn>
                              </p:par>
                              <p:par>
                                <p:cTn id="276" presetID="7" presetClass="emph" presetSubtype="2" fill="hold" nodeType="withEffect">
                                  <p:stCondLst>
                                    <p:cond delay="0"/>
                                  </p:stCondLst>
                                  <p:childTnLst>
                                    <p:animClr clrSpc="rgb" dir="cw">
                                      <p:cBhvr>
                                        <p:cTn id="277" dur="10" fill="hold"/>
                                        <p:tgtEl>
                                          <p:spTgt spid="66"/>
                                        </p:tgtEl>
                                        <p:attrNameLst>
                                          <p:attrName>stroke.color</p:attrName>
                                        </p:attrNameLst>
                                      </p:cBhvr>
                                      <p:to>
                                        <a:srgbClr val="FF0000"/>
                                      </p:to>
                                    </p:animClr>
                                    <p:set>
                                      <p:cBhvr>
                                        <p:cTn id="278" dur="10" fill="hold"/>
                                        <p:tgtEl>
                                          <p:spTgt spid="66"/>
                                        </p:tgtEl>
                                        <p:attrNameLst>
                                          <p:attrName>stroke.on</p:attrName>
                                        </p:attrNameLst>
                                      </p:cBhvr>
                                      <p:to>
                                        <p:strVal val="true"/>
                                      </p:to>
                                    </p:set>
                                  </p:childTnLst>
                                </p:cTn>
                              </p:par>
                              <p:par>
                                <p:cTn id="279" presetID="7" presetClass="emph" presetSubtype="2" fill="hold" nodeType="withEffect">
                                  <p:stCondLst>
                                    <p:cond delay="0"/>
                                  </p:stCondLst>
                                  <p:childTnLst>
                                    <p:animClr clrSpc="rgb" dir="cw">
                                      <p:cBhvr>
                                        <p:cTn id="280" dur="10" fill="hold"/>
                                        <p:tgtEl>
                                          <p:spTgt spid="69"/>
                                        </p:tgtEl>
                                        <p:attrNameLst>
                                          <p:attrName>stroke.color</p:attrName>
                                        </p:attrNameLst>
                                      </p:cBhvr>
                                      <p:to>
                                        <a:srgbClr val="FF0000"/>
                                      </p:to>
                                    </p:animClr>
                                    <p:set>
                                      <p:cBhvr>
                                        <p:cTn id="281" dur="10" fill="hold"/>
                                        <p:tgtEl>
                                          <p:spTgt spid="69"/>
                                        </p:tgtEl>
                                        <p:attrNameLst>
                                          <p:attrName>stroke.on</p:attrName>
                                        </p:attrNameLst>
                                      </p:cBhvr>
                                      <p:to>
                                        <p:strVal val="true"/>
                                      </p:to>
                                    </p:set>
                                  </p:childTnLst>
                                </p:cTn>
                              </p:par>
                              <p:par>
                                <p:cTn id="282" presetID="7" presetClass="emph" presetSubtype="2" fill="hold" nodeType="withEffect">
                                  <p:stCondLst>
                                    <p:cond delay="0"/>
                                  </p:stCondLst>
                                  <p:childTnLst>
                                    <p:animClr clrSpc="rgb" dir="cw">
                                      <p:cBhvr>
                                        <p:cTn id="283" dur="10" fill="hold"/>
                                        <p:tgtEl>
                                          <p:spTgt spid="94"/>
                                        </p:tgtEl>
                                        <p:attrNameLst>
                                          <p:attrName>stroke.color</p:attrName>
                                        </p:attrNameLst>
                                      </p:cBhvr>
                                      <p:to>
                                        <a:srgbClr val="FF0000"/>
                                      </p:to>
                                    </p:animClr>
                                    <p:set>
                                      <p:cBhvr>
                                        <p:cTn id="284" dur="1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47" grpId="0" animBg="1"/>
      <p:bldP spid="124" grpId="0" animBg="1"/>
      <p:bldP spid="28" grpId="0" animBg="1"/>
      <p:bldP spid="3"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031313" y="3076633"/>
            <a:ext cx="3947575" cy="1200329"/>
          </a:xfrm>
          <a:prstGeom prst="rect">
            <a:avLst/>
          </a:prstGeom>
        </p:spPr>
        <p:txBody>
          <a:bodyPr wrap="square">
            <a:spAutoFit/>
          </a:bodyPr>
          <a:lstStyle/>
          <a:p>
            <a:pPr algn="ctr"/>
            <a:r>
              <a:rPr lang="en-US" sz="2400" b="1" dirty="0" smtClean="0">
                <a:solidFill>
                  <a:srgbClr val="FF0000"/>
                </a:solidFill>
              </a:rPr>
              <a:t>What about transmitting commands to the mobile nodes?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
        <p:nvSpPr>
          <p:cNvPr id="55" name="Rectangle 54"/>
          <p:cNvSpPr/>
          <p:nvPr/>
        </p:nvSpPr>
        <p:spPr>
          <a:xfrm>
            <a:off x="7064670" y="3394192"/>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CC1310</a:t>
            </a:r>
            <a:endParaRPr lang="en-US" dirty="0"/>
          </a:p>
        </p:txBody>
      </p:sp>
      <p:cxnSp>
        <p:nvCxnSpPr>
          <p:cNvPr id="7" name="Elbow Connector 6"/>
          <p:cNvCxnSpPr>
            <a:stCxn id="55" idx="1"/>
            <a:endCxn id="124" idx="3"/>
          </p:cNvCxnSpPr>
          <p:nvPr/>
        </p:nvCxnSpPr>
        <p:spPr>
          <a:xfrm rot="10800000" flipV="1">
            <a:off x="6581352" y="3676798"/>
            <a:ext cx="483318" cy="1"/>
          </a:xfrm>
          <a:prstGeom prst="bentConnector3">
            <a:avLst/>
          </a:prstGeom>
          <a:ln w="28575">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6" idx="2"/>
            <a:endCxn id="55" idx="2"/>
          </p:cNvCxnSpPr>
          <p:nvPr/>
        </p:nvCxnSpPr>
        <p:spPr>
          <a:xfrm rot="5400000" flipH="1" flipV="1">
            <a:off x="4002417" y="2023212"/>
            <a:ext cx="1609385" cy="5481771"/>
          </a:xfrm>
          <a:prstGeom prst="bentConnector3">
            <a:avLst>
              <a:gd name="adj1" fmla="val -1420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414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026" name="Picture 2" descr="Image result for rtl-s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79" y="644455"/>
            <a:ext cx="9484814" cy="599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13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41402" y="2291733"/>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41402" y="3821687"/>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41402" y="5421319"/>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cxnSp>
        <p:nvCxnSpPr>
          <p:cNvPr id="37" name="Straight Arrow Connector 36"/>
          <p:cNvCxnSpPr>
            <a:stCxn id="4" idx="3"/>
          </p:cNvCxnSpPr>
          <p:nvPr/>
        </p:nvCxnSpPr>
        <p:spPr>
          <a:xfrm flipV="1">
            <a:off x="4356639" y="2574339"/>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3"/>
          </p:cNvCxnSpPr>
          <p:nvPr/>
        </p:nvCxnSpPr>
        <p:spPr>
          <a:xfrm flipV="1">
            <a:off x="4356639" y="4104293"/>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3"/>
          </p:cNvCxnSpPr>
          <p:nvPr/>
        </p:nvCxnSpPr>
        <p:spPr>
          <a:xfrm flipV="1">
            <a:off x="4356639" y="5701408"/>
            <a:ext cx="730958" cy="2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432692" y="796610"/>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cxnSp>
        <p:nvCxnSpPr>
          <p:cNvPr id="51" name="Straight Arrow Connector 50"/>
          <p:cNvCxnSpPr>
            <a:stCxn id="47" idx="3"/>
          </p:cNvCxnSpPr>
          <p:nvPr/>
        </p:nvCxnSpPr>
        <p:spPr>
          <a:xfrm flipV="1">
            <a:off x="4347929" y="1079216"/>
            <a:ext cx="730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3"/>
          <a:srcRect l="6114" t="27475" r="74524" b="43229"/>
          <a:stretch/>
        </p:blipFill>
        <p:spPr>
          <a:xfrm>
            <a:off x="5078891" y="796610"/>
            <a:ext cx="1506583" cy="1282350"/>
          </a:xfrm>
          <a:prstGeom prst="rect">
            <a:avLst/>
          </a:prstGeom>
        </p:spPr>
      </p:pic>
      <p:pic>
        <p:nvPicPr>
          <p:cNvPr id="75" name="Picture 74"/>
          <p:cNvPicPr>
            <a:picLocks noChangeAspect="1"/>
          </p:cNvPicPr>
          <p:nvPr/>
        </p:nvPicPr>
        <p:blipFill rotWithShape="1">
          <a:blip r:embed="rId3"/>
          <a:srcRect l="6114" t="27475" r="74524" b="43229"/>
          <a:stretch/>
        </p:blipFill>
        <p:spPr>
          <a:xfrm>
            <a:off x="5078891" y="2291733"/>
            <a:ext cx="1506583" cy="1282350"/>
          </a:xfrm>
          <a:prstGeom prst="rect">
            <a:avLst/>
          </a:prstGeom>
        </p:spPr>
      </p:pic>
      <p:pic>
        <p:nvPicPr>
          <p:cNvPr id="76" name="Picture 75"/>
          <p:cNvPicPr>
            <a:picLocks noChangeAspect="1"/>
          </p:cNvPicPr>
          <p:nvPr/>
        </p:nvPicPr>
        <p:blipFill rotWithShape="1">
          <a:blip r:embed="rId3"/>
          <a:srcRect l="6114" t="27475" r="74524" b="43229"/>
          <a:stretch/>
        </p:blipFill>
        <p:spPr>
          <a:xfrm>
            <a:off x="5078890" y="3821686"/>
            <a:ext cx="1506583" cy="1282350"/>
          </a:xfrm>
          <a:prstGeom prst="rect">
            <a:avLst/>
          </a:prstGeom>
        </p:spPr>
      </p:pic>
      <p:pic>
        <p:nvPicPr>
          <p:cNvPr id="77" name="Picture 76"/>
          <p:cNvPicPr>
            <a:picLocks noChangeAspect="1"/>
          </p:cNvPicPr>
          <p:nvPr/>
        </p:nvPicPr>
        <p:blipFill rotWithShape="1">
          <a:blip r:embed="rId3"/>
          <a:srcRect l="6114" t="27475" r="74524" b="43229"/>
          <a:stretch/>
        </p:blipFill>
        <p:spPr>
          <a:xfrm>
            <a:off x="5078890" y="5421318"/>
            <a:ext cx="1506583" cy="1282350"/>
          </a:xfrm>
          <a:prstGeom prst="rect">
            <a:avLst/>
          </a:prstGeom>
        </p:spPr>
      </p:pic>
      <p:pic>
        <p:nvPicPr>
          <p:cNvPr id="13" name="Picture 12"/>
          <p:cNvPicPr>
            <a:picLocks noChangeAspect="1"/>
          </p:cNvPicPr>
          <p:nvPr/>
        </p:nvPicPr>
        <p:blipFill rotWithShape="1">
          <a:blip r:embed="rId4"/>
          <a:srcRect l="21000" t="20316" r="41429" b="32763"/>
          <a:stretch/>
        </p:blipFill>
        <p:spPr>
          <a:xfrm>
            <a:off x="85153" y="2358902"/>
            <a:ext cx="3137017" cy="2203635"/>
          </a:xfrm>
          <a:prstGeom prst="rect">
            <a:avLst/>
          </a:prstGeom>
        </p:spPr>
      </p:pic>
      <p:cxnSp>
        <p:nvCxnSpPr>
          <p:cNvPr id="61" name="Elbow Connector 60"/>
          <p:cNvCxnSpPr>
            <a:endCxn id="12" idx="1"/>
          </p:cNvCxnSpPr>
          <p:nvPr/>
        </p:nvCxnSpPr>
        <p:spPr>
          <a:xfrm flipV="1">
            <a:off x="3222170" y="1437785"/>
            <a:ext cx="1856721" cy="1497006"/>
          </a:xfrm>
          <a:prstGeom prst="bentConnector3">
            <a:avLst>
              <a:gd name="adj1" fmla="val 591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endCxn id="75" idx="1"/>
          </p:cNvCxnSpPr>
          <p:nvPr/>
        </p:nvCxnSpPr>
        <p:spPr>
          <a:xfrm flipV="1">
            <a:off x="3222170" y="2932908"/>
            <a:ext cx="1856721" cy="24572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3" idx="3"/>
            <a:endCxn id="76" idx="1"/>
          </p:cNvCxnSpPr>
          <p:nvPr/>
        </p:nvCxnSpPr>
        <p:spPr>
          <a:xfrm>
            <a:off x="3222170" y="3460720"/>
            <a:ext cx="1856720" cy="1002141"/>
          </a:xfrm>
          <a:prstGeom prst="bentConnector3">
            <a:avLst>
              <a:gd name="adj1" fmla="val 5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77" idx="1"/>
          </p:cNvCxnSpPr>
          <p:nvPr/>
        </p:nvCxnSpPr>
        <p:spPr>
          <a:xfrm rot="16200000" flipH="1">
            <a:off x="3030127" y="4013729"/>
            <a:ext cx="2240807" cy="18567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rotWithShape="1">
          <a:blip r:embed="rId5"/>
          <a:srcRect l="19214" t="25759" r="39362" b="23683"/>
          <a:stretch/>
        </p:blipFill>
        <p:spPr>
          <a:xfrm>
            <a:off x="6810104" y="840697"/>
            <a:ext cx="5050463" cy="3467284"/>
          </a:xfrm>
          <a:prstGeom prst="rect">
            <a:avLst/>
          </a:prstGeom>
        </p:spPr>
      </p:pic>
      <p:sp>
        <p:nvSpPr>
          <p:cNvPr id="124" name="Rectangle 123"/>
          <p:cNvSpPr/>
          <p:nvPr/>
        </p:nvSpPr>
        <p:spPr>
          <a:xfrm>
            <a:off x="7167155" y="4990014"/>
            <a:ext cx="3213462" cy="152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DF Algorithm running on </a:t>
            </a:r>
            <a:r>
              <a:rPr lang="en-US" sz="1200" dirty="0" err="1" smtClean="0"/>
              <a:t>RaspberryPi</a:t>
            </a:r>
            <a:endParaRPr lang="en-US" sz="1200" dirty="0"/>
          </a:p>
        </p:txBody>
      </p:sp>
      <p:cxnSp>
        <p:nvCxnSpPr>
          <p:cNvPr id="82" name="Elbow Connector 81"/>
          <p:cNvCxnSpPr>
            <a:endCxn id="124" idx="3"/>
          </p:cNvCxnSpPr>
          <p:nvPr/>
        </p:nvCxnSpPr>
        <p:spPr>
          <a:xfrm rot="5400000">
            <a:off x="9253614" y="3129977"/>
            <a:ext cx="3751374" cy="149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856210" y="20029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856210" y="24950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1856210" y="30088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1856210" y="3513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133"/>
          <p:cNvPicPr>
            <a:picLocks noChangeAspect="1"/>
          </p:cNvPicPr>
          <p:nvPr/>
        </p:nvPicPr>
        <p:blipFill rotWithShape="1">
          <a:blip r:embed="rId5"/>
          <a:srcRect l="33392" t="33343" r="61001" b="63432"/>
          <a:stretch/>
        </p:blipFill>
        <p:spPr>
          <a:xfrm>
            <a:off x="8432096" y="6528386"/>
            <a:ext cx="683580" cy="221115"/>
          </a:xfrm>
          <a:prstGeom prst="rect">
            <a:avLst/>
          </a:prstGeom>
        </p:spPr>
      </p:pic>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424468" y="652955"/>
            <a:ext cx="2468224" cy="1569660"/>
          </a:xfrm>
          <a:prstGeom prst="rect">
            <a:avLst/>
          </a:prstGeom>
          <a:noFill/>
        </p:spPr>
        <p:txBody>
          <a:bodyPr wrap="square" rtlCol="0">
            <a:spAutoFit/>
          </a:bodyPr>
          <a:lstStyle/>
          <a:p>
            <a:r>
              <a:rPr lang="en-US" sz="2400" b="1" dirty="0" smtClean="0">
                <a:solidFill>
                  <a:srgbClr val="FF0000"/>
                </a:solidFill>
              </a:rPr>
              <a:t>We must reverse-engineer and simplify design to reduce cost!!</a:t>
            </a:r>
            <a:endParaRPr lang="en-US" sz="2400" b="1" dirty="0">
              <a:solidFill>
                <a:srgbClr val="FF0000"/>
              </a:solidFill>
            </a:endParaRPr>
          </a:p>
        </p:txBody>
      </p:sp>
      <p:sp>
        <p:nvSpPr>
          <p:cNvPr id="29" name="TextBox 28"/>
          <p:cNvSpPr txBox="1"/>
          <p:nvPr/>
        </p:nvSpPr>
        <p:spPr>
          <a:xfrm>
            <a:off x="419550" y="2761461"/>
            <a:ext cx="2468224" cy="1200329"/>
          </a:xfrm>
          <a:prstGeom prst="rect">
            <a:avLst/>
          </a:prstGeom>
          <a:noFill/>
        </p:spPr>
        <p:txBody>
          <a:bodyPr wrap="square" rtlCol="0">
            <a:spAutoFit/>
          </a:bodyPr>
          <a:lstStyle/>
          <a:p>
            <a:pPr algn="ctr"/>
            <a:r>
              <a:rPr lang="en-US" sz="7200" b="1" dirty="0" smtClean="0">
                <a:solidFill>
                  <a:srgbClr val="FF0000"/>
                </a:solidFill>
              </a:rPr>
              <a:t>$110</a:t>
            </a:r>
            <a:endParaRPr lang="en-US" sz="7200" b="1" dirty="0">
              <a:solidFill>
                <a:srgbClr val="FF0000"/>
              </a:solidFill>
            </a:endParaRPr>
          </a:p>
        </p:txBody>
      </p:sp>
      <p:sp>
        <p:nvSpPr>
          <p:cNvPr id="30" name="TextBox 29"/>
          <p:cNvSpPr txBox="1"/>
          <p:nvPr/>
        </p:nvSpPr>
        <p:spPr>
          <a:xfrm>
            <a:off x="4572559" y="798726"/>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1" name="TextBox 30"/>
          <p:cNvSpPr txBox="1"/>
          <p:nvPr/>
        </p:nvSpPr>
        <p:spPr>
          <a:xfrm>
            <a:off x="4549090" y="2309553"/>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2" name="TextBox 31"/>
          <p:cNvSpPr txBox="1"/>
          <p:nvPr/>
        </p:nvSpPr>
        <p:spPr>
          <a:xfrm>
            <a:off x="4618987" y="3852342"/>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3" name="TextBox 32"/>
          <p:cNvSpPr txBox="1"/>
          <p:nvPr/>
        </p:nvSpPr>
        <p:spPr>
          <a:xfrm>
            <a:off x="4602169" y="5443139"/>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4" name="TextBox 33"/>
          <p:cNvSpPr txBox="1"/>
          <p:nvPr/>
        </p:nvSpPr>
        <p:spPr>
          <a:xfrm>
            <a:off x="7499802" y="2186288"/>
            <a:ext cx="2468224" cy="1200329"/>
          </a:xfrm>
          <a:prstGeom prst="rect">
            <a:avLst/>
          </a:prstGeom>
          <a:noFill/>
        </p:spPr>
        <p:txBody>
          <a:bodyPr wrap="square" rtlCol="0">
            <a:spAutoFit/>
          </a:bodyPr>
          <a:lstStyle/>
          <a:p>
            <a:pPr algn="ctr"/>
            <a:r>
              <a:rPr lang="en-US" sz="7200" b="1" dirty="0" smtClean="0">
                <a:solidFill>
                  <a:srgbClr val="FF0000"/>
                </a:solidFill>
              </a:rPr>
              <a:t>$80</a:t>
            </a:r>
            <a:endParaRPr lang="en-US" sz="7200" b="1" dirty="0">
              <a:solidFill>
                <a:srgbClr val="FF0000"/>
              </a:solidFill>
            </a:endParaRPr>
          </a:p>
        </p:txBody>
      </p:sp>
    </p:spTree>
    <p:extLst>
      <p:ext uri="{BB962C8B-B14F-4D97-AF65-F5344CB8AC3E}">
        <p14:creationId xmlns:p14="http://schemas.microsoft.com/office/powerpoint/2010/main" val="21504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24248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Software/DSP: GNU Radio</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1062446" y="4677154"/>
            <a:ext cx="10197737" cy="1938992"/>
          </a:xfrm>
          <a:prstGeom prst="rect">
            <a:avLst/>
          </a:prstGeom>
        </p:spPr>
        <p:txBody>
          <a:bodyPr wrap="square">
            <a:spAutoFit/>
          </a:bodyPr>
          <a:lstStyle/>
          <a:p>
            <a:pPr marL="457200" indent="-457200">
              <a:buFont typeface="+mj-lt"/>
              <a:buAutoNum type="arabicPeriod"/>
            </a:pPr>
            <a:r>
              <a:rPr lang="en-US" sz="2400" dirty="0" smtClean="0"/>
              <a:t>Use existing SDR hardware, rather than proprietary systems</a:t>
            </a:r>
          </a:p>
          <a:p>
            <a:pPr marL="457200" indent="-457200">
              <a:buFont typeface="+mj-lt"/>
              <a:buAutoNum type="arabicPeriod"/>
            </a:pPr>
            <a:r>
              <a:rPr lang="en-US" sz="2400" dirty="0" smtClean="0"/>
              <a:t>Existing code blocks for high-level functionality</a:t>
            </a:r>
          </a:p>
          <a:p>
            <a:pPr marL="457200" indent="-457200">
              <a:buFont typeface="+mj-lt"/>
              <a:buAutoNum type="arabicPeriod"/>
            </a:pPr>
            <a:r>
              <a:rPr lang="en-US" sz="2400" dirty="0" smtClean="0"/>
              <a:t>Simulate RF signals and signal processing</a:t>
            </a:r>
          </a:p>
          <a:p>
            <a:pPr marL="457200" indent="-457200">
              <a:buFont typeface="+mj-lt"/>
              <a:buAutoNum type="arabicPeriod"/>
            </a:pPr>
            <a:r>
              <a:rPr lang="en-US" sz="2400" dirty="0" smtClean="0"/>
              <a:t>Create DSP algorithms for processing real output from RTL-SDR sources</a:t>
            </a:r>
          </a:p>
          <a:p>
            <a:pPr marL="457200" indent="-457200">
              <a:buFont typeface="+mj-lt"/>
              <a:buAutoNum type="arabicPeriod"/>
            </a:pPr>
            <a:r>
              <a:rPr lang="en-US" sz="2400" dirty="0" smtClean="0"/>
              <a:t>Well supported, open-source, and free</a:t>
            </a:r>
          </a:p>
        </p:txBody>
      </p:sp>
      <p:pic>
        <p:nvPicPr>
          <p:cNvPr id="2" name="Picture 1"/>
          <p:cNvPicPr>
            <a:picLocks noChangeAspect="1"/>
          </p:cNvPicPr>
          <p:nvPr/>
        </p:nvPicPr>
        <p:blipFill rotWithShape="1">
          <a:blip r:embed="rId3"/>
          <a:srcRect l="22857" t="20317" r="286" b="38285"/>
          <a:stretch/>
        </p:blipFill>
        <p:spPr>
          <a:xfrm>
            <a:off x="327348" y="781056"/>
            <a:ext cx="11537303" cy="3495504"/>
          </a:xfrm>
          <a:prstGeom prst="rect">
            <a:avLst/>
          </a:prstGeom>
        </p:spPr>
      </p:pic>
      <p:sp>
        <p:nvSpPr>
          <p:cNvPr id="6" name="Rectangle 5"/>
          <p:cNvSpPr/>
          <p:nvPr/>
        </p:nvSpPr>
        <p:spPr>
          <a:xfrm>
            <a:off x="261257" y="1045029"/>
            <a:ext cx="1759132" cy="2987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2 RTL-SDRs</a:t>
            </a:r>
            <a:endParaRPr lang="en-US" sz="2000" b="1" dirty="0">
              <a:solidFill>
                <a:srgbClr val="FF0000"/>
              </a:solidFill>
            </a:endParaRPr>
          </a:p>
        </p:txBody>
      </p:sp>
      <p:sp>
        <p:nvSpPr>
          <p:cNvPr id="7" name="Rectangle 6"/>
          <p:cNvSpPr/>
          <p:nvPr/>
        </p:nvSpPr>
        <p:spPr>
          <a:xfrm>
            <a:off x="2086479" y="2856410"/>
            <a:ext cx="4911634" cy="1420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Compensate for time delay using </a:t>
            </a:r>
            <a:r>
              <a:rPr lang="en-US" sz="2000" b="1" dirty="0" err="1" smtClean="0">
                <a:solidFill>
                  <a:srgbClr val="FF0000"/>
                </a:solidFill>
              </a:rPr>
              <a:t>Xcorr</a:t>
            </a:r>
            <a:r>
              <a:rPr lang="en-US" sz="2000" b="1" dirty="0" smtClean="0">
                <a:solidFill>
                  <a:srgbClr val="FF0000"/>
                </a:solidFill>
              </a:rPr>
              <a:t> w/ switched-in RF noise signal</a:t>
            </a:r>
            <a:endParaRPr lang="en-US" sz="2000" b="1" dirty="0">
              <a:solidFill>
                <a:srgbClr val="FF0000"/>
              </a:solidFill>
            </a:endParaRPr>
          </a:p>
        </p:txBody>
      </p:sp>
      <p:sp>
        <p:nvSpPr>
          <p:cNvPr id="8" name="Rectangle 7"/>
          <p:cNvSpPr/>
          <p:nvPr/>
        </p:nvSpPr>
        <p:spPr>
          <a:xfrm>
            <a:off x="2086479" y="1524003"/>
            <a:ext cx="3643761" cy="1027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rgbClr val="FF0000"/>
                </a:solidFill>
              </a:rPr>
              <a:t>Downsample</a:t>
            </a:r>
            <a:r>
              <a:rPr lang="en-US" sz="2000" b="1" dirty="0" smtClean="0">
                <a:solidFill>
                  <a:srgbClr val="FF0000"/>
                </a:solidFill>
              </a:rPr>
              <a:t> to 1.5 </a:t>
            </a:r>
            <a:r>
              <a:rPr lang="en-US" sz="2000" b="1" dirty="0" err="1" smtClean="0">
                <a:solidFill>
                  <a:srgbClr val="FF0000"/>
                </a:solidFill>
              </a:rPr>
              <a:t>ksps</a:t>
            </a:r>
            <a:endParaRPr lang="en-US" sz="2000" b="1" dirty="0">
              <a:solidFill>
                <a:srgbClr val="FF0000"/>
              </a:solidFill>
            </a:endParaRPr>
          </a:p>
        </p:txBody>
      </p:sp>
      <p:sp>
        <p:nvSpPr>
          <p:cNvPr id="9" name="Rectangle 8"/>
          <p:cNvSpPr/>
          <p:nvPr/>
        </p:nvSpPr>
        <p:spPr>
          <a:xfrm>
            <a:off x="5796331" y="1517144"/>
            <a:ext cx="1201782" cy="1034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Phase diff.</a:t>
            </a:r>
            <a:endParaRPr lang="en-US" sz="2000" b="1" dirty="0">
              <a:solidFill>
                <a:srgbClr val="FF0000"/>
              </a:solidFill>
            </a:endParaRPr>
          </a:p>
        </p:txBody>
      </p:sp>
      <p:pic>
        <p:nvPicPr>
          <p:cNvPr id="10" name="Picture 9"/>
          <p:cNvPicPr>
            <a:picLocks noChangeAspect="1"/>
          </p:cNvPicPr>
          <p:nvPr/>
        </p:nvPicPr>
        <p:blipFill rotWithShape="1">
          <a:blip r:embed="rId4"/>
          <a:srcRect l="35390" t="19810" r="13715" b="25841"/>
          <a:stretch/>
        </p:blipFill>
        <p:spPr>
          <a:xfrm>
            <a:off x="8168640" y="765704"/>
            <a:ext cx="1843498" cy="1107337"/>
          </a:xfrm>
          <a:prstGeom prst="rect">
            <a:avLst/>
          </a:prstGeom>
          <a:ln>
            <a:solidFill>
              <a:srgbClr val="FF0000"/>
            </a:solidFill>
          </a:ln>
        </p:spPr>
      </p:pic>
      <p:sp>
        <p:nvSpPr>
          <p:cNvPr id="11" name="Rectangle 10"/>
          <p:cNvSpPr/>
          <p:nvPr/>
        </p:nvSpPr>
        <p:spPr>
          <a:xfrm>
            <a:off x="7064204" y="765704"/>
            <a:ext cx="4735910" cy="35108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Calibrate for constant phase offset between 2 channels w/ switched-in RF noise signal (?)</a:t>
            </a:r>
            <a:endParaRPr lang="en-US" sz="2000" b="1" dirty="0">
              <a:solidFill>
                <a:srgbClr val="FF0000"/>
              </a:solidFill>
            </a:endParaRPr>
          </a:p>
        </p:txBody>
      </p:sp>
    </p:spTree>
    <p:extLst>
      <p:ext uri="{BB962C8B-B14F-4D97-AF65-F5344CB8AC3E}">
        <p14:creationId xmlns:p14="http://schemas.microsoft.com/office/powerpoint/2010/main" val="333111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2308324"/>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5"/>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6"/>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7"/>
          <a:srcRect l="24238" t="8455" r="25091" b="13962"/>
          <a:stretch/>
        </p:blipFill>
        <p:spPr>
          <a:xfrm>
            <a:off x="8564681" y="3714806"/>
            <a:ext cx="3627319" cy="3124051"/>
          </a:xfrm>
          <a:prstGeom prst="rect">
            <a:avLst/>
          </a:prstGeom>
        </p:spPr>
      </p:pic>
    </p:spTree>
    <p:extLst>
      <p:ext uri="{BB962C8B-B14F-4D97-AF65-F5344CB8AC3E}">
        <p14:creationId xmlns:p14="http://schemas.microsoft.com/office/powerpoint/2010/main" val="5546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Coherent-receiver.com – provides support for RDF</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1" name="Picture 10"/>
          <p:cNvPicPr>
            <a:picLocks noChangeAspect="1"/>
          </p:cNvPicPr>
          <p:nvPr/>
        </p:nvPicPr>
        <p:blipFill rotWithShape="1">
          <a:blip r:embed="rId3"/>
          <a:srcRect l="9643" t="9142" r="32214" b="4381"/>
          <a:stretch/>
        </p:blipFill>
        <p:spPr>
          <a:xfrm>
            <a:off x="2904308" y="1145176"/>
            <a:ext cx="6383383" cy="5340398"/>
          </a:xfrm>
          <a:prstGeom prst="rect">
            <a:avLst/>
          </a:prstGeom>
        </p:spPr>
      </p:pic>
    </p:spTree>
    <p:extLst>
      <p:ext uri="{BB962C8B-B14F-4D97-AF65-F5344CB8AC3E}">
        <p14:creationId xmlns:p14="http://schemas.microsoft.com/office/powerpoint/2010/main" val="5084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6975</TotalTime>
  <Words>917</Words>
  <Application>Microsoft Office PowerPoint</Application>
  <PresentationFormat>Widescreen</PresentationFormat>
  <Paragraphs>165</Paragraphs>
  <Slides>20</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Adobe Gothic Std B</vt:lpstr>
      <vt:lpstr>Arial</vt:lpstr>
      <vt:lpstr>Calibri</vt:lpstr>
      <vt:lpstr>等线</vt:lpstr>
      <vt:lpstr>等线 Light</vt:lpstr>
      <vt:lpstr>Open Sans</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RTL2832 SDR Dongle</vt:lpstr>
      <vt:lpstr>General Information</vt:lpstr>
      <vt:lpstr>Concerns:</vt:lpstr>
      <vt:lpstr>Clock selector jumper</vt:lpstr>
      <vt:lpstr>Phase Interferometry Project using RTL SDRs (tejeez – Github)</vt:lpstr>
      <vt:lpstr>GNU Radio Software: </vt:lpstr>
      <vt:lpstr>Sources:</vt:lpstr>
      <vt:lpstr>Keep in Mind: U.S. Frequency Allocation: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peidong qi</dc:creator>
  <cp:lastModifiedBy>Julian</cp:lastModifiedBy>
  <cp:revision>199</cp:revision>
  <dcterms:created xsi:type="dcterms:W3CDTF">2017-10-16T23:51:40Z</dcterms:created>
  <dcterms:modified xsi:type="dcterms:W3CDTF">2018-03-16T20:22:50Z</dcterms:modified>
</cp:coreProperties>
</file>